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256" r:id="rId2"/>
    <p:sldId id="257" r:id="rId3"/>
    <p:sldId id="262" r:id="rId4"/>
    <p:sldId id="263" r:id="rId5"/>
    <p:sldId id="265" r:id="rId6"/>
    <p:sldId id="283" r:id="rId7"/>
    <p:sldId id="281" r:id="rId8"/>
    <p:sldId id="282" r:id="rId9"/>
    <p:sldId id="287" r:id="rId10"/>
    <p:sldId id="284" r:id="rId11"/>
    <p:sldId id="260" r:id="rId12"/>
    <p:sldId id="258" r:id="rId13"/>
    <p:sldId id="259" r:id="rId14"/>
    <p:sldId id="285" r:id="rId15"/>
    <p:sldId id="286" r:id="rId16"/>
    <p:sldId id="288" r:id="rId17"/>
    <p:sldId id="266" r:id="rId18"/>
    <p:sldId id="267" r:id="rId19"/>
    <p:sldId id="271" r:id="rId20"/>
    <p:sldId id="270" r:id="rId21"/>
    <p:sldId id="279" r:id="rId22"/>
    <p:sldId id="272" r:id="rId23"/>
    <p:sldId id="274" r:id="rId24"/>
    <p:sldId id="280" r:id="rId25"/>
    <p:sldId id="278" r:id="rId26"/>
    <p:sldId id="268" r:id="rId27"/>
    <p:sldId id="273" r:id="rId28"/>
    <p:sldId id="275" r:id="rId29"/>
    <p:sldId id="276" r:id="rId30"/>
    <p:sldId id="264"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6" autoAdjust="0"/>
    <p:restoredTop sz="69127" autoAdjust="0"/>
  </p:normalViewPr>
  <p:slideViewPr>
    <p:cSldViewPr>
      <p:cViewPr varScale="1">
        <p:scale>
          <a:sx n="57" d="100"/>
          <a:sy n="57" d="100"/>
        </p:scale>
        <p:origin x="-118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DBC2A-2357-4CD1-8526-320A98CC8E4C}" type="datetimeFigureOut">
              <a:rPr lang="en-US" smtClean="0"/>
              <a:t>03-Oct-13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8D548-9ABD-4D0F-9FAE-7D6DFB195E7A}" type="slidenum">
              <a:rPr lang="en-US" smtClean="0"/>
              <a:t>‹#›</a:t>
            </a:fld>
            <a:endParaRPr lang="en-US"/>
          </a:p>
        </p:txBody>
      </p:sp>
    </p:spTree>
    <p:extLst>
      <p:ext uri="{BB962C8B-B14F-4D97-AF65-F5344CB8AC3E}">
        <p14:creationId xmlns:p14="http://schemas.microsoft.com/office/powerpoint/2010/main" val="306724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Abstract: What does it mean to be an </a:t>
            </a:r>
            <a:r>
              <a:rPr lang="en-US" sz="1200" i="1" kern="1200" dirty="0" smtClean="0">
                <a:solidFill>
                  <a:schemeClr val="tx1"/>
                </a:solidFill>
                <a:effectLst/>
                <a:latin typeface="+mn-lt"/>
                <a:ea typeface="+mn-ea"/>
                <a:cs typeface="+mn-cs"/>
              </a:rPr>
              <a:t>author </a:t>
            </a:r>
            <a:r>
              <a:rPr lang="en-US" sz="1200" kern="1200" dirty="0" smtClean="0">
                <a:solidFill>
                  <a:schemeClr val="tx1"/>
                </a:solidFill>
                <a:effectLst/>
                <a:latin typeface="+mn-lt"/>
                <a:ea typeface="+mn-ea"/>
                <a:cs typeface="+mn-cs"/>
              </a:rPr>
              <a:t>today? The role of the author, her corrector(s)/editor(s), and the publishing industry are changing rapidly. This presentation will merge two ongoing research streams to explore some of the intricacies of authorship in the digital 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98D548-9ABD-4D0F-9FAE-7D6DFB195E7A}" type="slidenum">
              <a:rPr lang="en-US" smtClean="0"/>
              <a:t>1</a:t>
            </a:fld>
            <a:endParaRPr lang="en-US"/>
          </a:p>
        </p:txBody>
      </p:sp>
    </p:spTree>
    <p:extLst>
      <p:ext uri="{BB962C8B-B14F-4D97-AF65-F5344CB8AC3E}">
        <p14:creationId xmlns:p14="http://schemas.microsoft.com/office/powerpoint/2010/main" val="195810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3"/>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defTabSz="958850" eaLnBrk="0" hangingPunct="0">
              <a:defRPr>
                <a:solidFill>
                  <a:schemeClr val="tx1"/>
                </a:solidFill>
                <a:latin typeface="Verdana" pitchFamily="34" charset="0"/>
                <a:cs typeface="Arial" charset="0"/>
              </a:defRPr>
            </a:lvl1pPr>
            <a:lvl2pPr marL="742950" indent="-285750" defTabSz="958850" eaLnBrk="0" hangingPunct="0">
              <a:defRPr>
                <a:solidFill>
                  <a:schemeClr val="tx1"/>
                </a:solidFill>
                <a:latin typeface="Verdana" pitchFamily="34" charset="0"/>
                <a:cs typeface="Arial" charset="0"/>
              </a:defRPr>
            </a:lvl2pPr>
            <a:lvl3pPr marL="1143000" indent="-228600" defTabSz="958850" eaLnBrk="0" hangingPunct="0">
              <a:defRPr>
                <a:solidFill>
                  <a:schemeClr val="tx1"/>
                </a:solidFill>
                <a:latin typeface="Verdana" pitchFamily="34" charset="0"/>
                <a:cs typeface="Arial" charset="0"/>
              </a:defRPr>
            </a:lvl3pPr>
            <a:lvl4pPr marL="1600200" indent="-228600" defTabSz="958850" eaLnBrk="0" hangingPunct="0">
              <a:defRPr>
                <a:solidFill>
                  <a:schemeClr val="tx1"/>
                </a:solidFill>
                <a:latin typeface="Verdana" pitchFamily="34" charset="0"/>
                <a:cs typeface="Arial" charset="0"/>
              </a:defRPr>
            </a:lvl4pPr>
            <a:lvl5pPr marL="2057400" indent="-228600" defTabSz="958850" eaLnBrk="0" hangingPunct="0">
              <a:defRPr>
                <a:solidFill>
                  <a:schemeClr val="tx1"/>
                </a:solidFill>
                <a:latin typeface="Verdana" pitchFamily="34" charset="0"/>
                <a:cs typeface="Arial" charset="0"/>
              </a:defRPr>
            </a:lvl5pPr>
            <a:lvl6pPr marL="2514600" indent="-228600" defTabSz="958850" eaLnBrk="0" fontAlgn="base" hangingPunct="0">
              <a:spcBef>
                <a:spcPct val="0"/>
              </a:spcBef>
              <a:spcAft>
                <a:spcPct val="0"/>
              </a:spcAft>
              <a:defRPr>
                <a:solidFill>
                  <a:schemeClr val="tx1"/>
                </a:solidFill>
                <a:latin typeface="Verdana" pitchFamily="34" charset="0"/>
                <a:cs typeface="Arial" charset="0"/>
              </a:defRPr>
            </a:lvl6pPr>
            <a:lvl7pPr marL="2971800" indent="-228600" defTabSz="958850" eaLnBrk="0" fontAlgn="base" hangingPunct="0">
              <a:spcBef>
                <a:spcPct val="0"/>
              </a:spcBef>
              <a:spcAft>
                <a:spcPct val="0"/>
              </a:spcAft>
              <a:defRPr>
                <a:solidFill>
                  <a:schemeClr val="tx1"/>
                </a:solidFill>
                <a:latin typeface="Verdana" pitchFamily="34" charset="0"/>
                <a:cs typeface="Arial" charset="0"/>
              </a:defRPr>
            </a:lvl7pPr>
            <a:lvl8pPr marL="3429000" indent="-228600" defTabSz="958850" eaLnBrk="0" fontAlgn="base" hangingPunct="0">
              <a:spcBef>
                <a:spcPct val="0"/>
              </a:spcBef>
              <a:spcAft>
                <a:spcPct val="0"/>
              </a:spcAft>
              <a:defRPr>
                <a:solidFill>
                  <a:schemeClr val="tx1"/>
                </a:solidFill>
                <a:latin typeface="Verdana" pitchFamily="34" charset="0"/>
                <a:cs typeface="Arial" charset="0"/>
              </a:defRPr>
            </a:lvl8pPr>
            <a:lvl9pPr marL="3886200" indent="-228600" defTabSz="95885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E5F65374-51BA-4C9E-963B-6E1C2D4DBEF1}" type="slidenum">
              <a:rPr lang="en-US" altLang="en-US" sz="1200">
                <a:latin typeface="Arial" charset="0"/>
              </a:rPr>
              <a:pPr algn="r" eaLnBrk="1" hangingPunct="1"/>
              <a:t>20</a:t>
            </a:fld>
            <a:endParaRPr lang="en-US" altLang="en-US" sz="1200">
              <a:latin typeface="Arial" charset="0"/>
            </a:endParaRPr>
          </a:p>
        </p:txBody>
      </p:sp>
      <p:sp>
        <p:nvSpPr>
          <p:cNvPr id="171011" name="Rectangle 2"/>
          <p:cNvSpPr>
            <a:spLocks noGrp="1" noRot="1" noChangeAspect="1" noChangeArrowheads="1" noTextEdit="1"/>
          </p:cNvSpPr>
          <p:nvPr>
            <p:ph type="sldImg"/>
          </p:nvPr>
        </p:nvSpPr>
        <p:spPr>
          <a:xfrm>
            <a:off x="2070100" y="685800"/>
            <a:ext cx="2743200" cy="2057400"/>
          </a:xfrm>
          <a:ln/>
        </p:spPr>
      </p:sp>
      <p:sp>
        <p:nvSpPr>
          <p:cNvPr id="171012" name="Rectangle 3"/>
          <p:cNvSpPr>
            <a:spLocks noGrp="1" noChangeArrowheads="1"/>
          </p:cNvSpPr>
          <p:nvPr>
            <p:ph type="body" idx="1"/>
          </p:nvPr>
        </p:nvSpPr>
        <p:spPr>
          <a:xfrm>
            <a:off x="456903" y="3048001"/>
            <a:ext cx="5944195" cy="5737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pPr eaLnBrk="1" hangingPunct="1">
              <a:spcBef>
                <a:spcPct val="0"/>
              </a:spcBef>
            </a:pPr>
            <a:r>
              <a:rPr lang="en-US" altLang="en-US" smtClean="0">
                <a:latin typeface="Calibri" pitchFamily="34" charset="0"/>
              </a:rPr>
              <a:t>These four entities in Group 1 are the product of intellectual and/or artistic endeavor – the content and the packages that contain that content – all of the bibliographic resources that we want to make available to our users – the things libraries collect or provide access to. </a:t>
            </a:r>
            <a:r>
              <a:rPr lang="en-US" altLang="en-US" smtClean="0">
                <a:latin typeface="Calibri" pitchFamily="34" charset="0"/>
                <a:ea typeface="ＭＳ Ｐゴシック" pitchFamily="34" charset="-128"/>
              </a:rPr>
              <a:t>The model calls these work, expression, manifestation, and item.</a:t>
            </a:r>
            <a:r>
              <a:rPr lang="en-US" altLang="en-US" smtClean="0">
                <a:latin typeface="Calibri" pitchFamily="34" charset="0"/>
              </a:rPr>
              <a:t> The entities form a hierarchy with work at the top of the model so it may help to see them in a diagram as here.</a:t>
            </a:r>
          </a:p>
          <a:p>
            <a:pPr eaLnBrk="1" hangingPunct="1">
              <a:spcBef>
                <a:spcPct val="0"/>
              </a:spcBef>
            </a:pPr>
            <a:endParaRPr lang="en-US" altLang="en-US" smtClean="0">
              <a:latin typeface="Calibri" pitchFamily="34" charset="0"/>
            </a:endParaRPr>
          </a:p>
          <a:p>
            <a:pPr eaLnBrk="1" hangingPunct="1">
              <a:spcBef>
                <a:spcPct val="0"/>
              </a:spcBef>
            </a:pPr>
            <a:r>
              <a:rPr lang="en-US" altLang="en-US" smtClean="0">
                <a:latin typeface="Calibri" pitchFamily="34" charset="0"/>
              </a:rPr>
              <a:t>This diagram begins to show how the Group 1 entities are related to each other.</a:t>
            </a:r>
          </a:p>
          <a:p>
            <a:pPr eaLnBrk="1" hangingPunct="1">
              <a:spcBef>
                <a:spcPct val="0"/>
              </a:spcBef>
            </a:pPr>
            <a:endParaRPr lang="en-US" altLang="en-US" smtClean="0">
              <a:latin typeface="Calibri" pitchFamily="34" charset="0"/>
            </a:endParaRPr>
          </a:p>
          <a:p>
            <a:pPr eaLnBrk="1" hangingPunct="1">
              <a:lnSpc>
                <a:spcPct val="70000"/>
              </a:lnSpc>
            </a:pPr>
            <a:endParaRPr lang="en-US" altLang="en-US" smtClean="0">
              <a:latin typeface="Calibri" pitchFamily="34" charset="0"/>
              <a:ea typeface="ＭＳ Ｐゴシック" pitchFamily="34" charset="-128"/>
            </a:endParaRPr>
          </a:p>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9F33448-2442-4C5D-AC25-51F91DC5FB9C}" type="datetimeFigureOut">
              <a:rPr lang="en-US" smtClean="0"/>
              <a:t>03-Oct-13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ACC4073-E233-4B14-B690-5B737D800D3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F33448-2442-4C5D-AC25-51F91DC5FB9C}" type="datetimeFigureOut">
              <a:rPr lang="en-US" smtClean="0"/>
              <a:t>03-Oct-13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C4073-E233-4B14-B690-5B737D800D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F33448-2442-4C5D-AC25-51F91DC5FB9C}" type="datetimeFigureOut">
              <a:rPr lang="en-US" smtClean="0"/>
              <a:t>03-Oct-13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C4073-E233-4B14-B690-5B737D800D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F33448-2442-4C5D-AC25-51F91DC5FB9C}" type="datetimeFigureOut">
              <a:rPr lang="en-US" smtClean="0"/>
              <a:t>03-Oct-13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C4073-E233-4B14-B690-5B737D800D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F33448-2442-4C5D-AC25-51F91DC5FB9C}" type="datetimeFigureOut">
              <a:rPr lang="en-US" smtClean="0"/>
              <a:t>03-Oct-13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C4073-E233-4B14-B690-5B737D800D3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F33448-2442-4C5D-AC25-51F91DC5FB9C}" type="datetimeFigureOut">
              <a:rPr lang="en-US" smtClean="0"/>
              <a:t>03-Oct-13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C4073-E233-4B14-B690-5B737D800D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F33448-2442-4C5D-AC25-51F91DC5FB9C}" type="datetimeFigureOut">
              <a:rPr lang="en-US" smtClean="0"/>
              <a:t>03-Oct-13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C4073-E233-4B14-B690-5B737D800D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9F33448-2442-4C5D-AC25-51F91DC5FB9C}" type="datetimeFigureOut">
              <a:rPr lang="en-US" smtClean="0"/>
              <a:t>03-Oct-13</a:t>
            </a:fld>
            <a:endParaRPr lang="en-US"/>
          </a:p>
        </p:txBody>
      </p:sp>
      <p:sp>
        <p:nvSpPr>
          <p:cNvPr id="8" name="Slide Number Placeholder 7"/>
          <p:cNvSpPr>
            <a:spLocks noGrp="1"/>
          </p:cNvSpPr>
          <p:nvPr>
            <p:ph type="sldNum" sz="quarter" idx="11"/>
          </p:nvPr>
        </p:nvSpPr>
        <p:spPr/>
        <p:txBody>
          <a:bodyPr/>
          <a:lstStyle/>
          <a:p>
            <a:fld id="{6ACC4073-E233-4B14-B690-5B737D800D3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33448-2442-4C5D-AC25-51F91DC5FB9C}" type="datetimeFigureOut">
              <a:rPr lang="en-US" smtClean="0"/>
              <a:t>03-Oct-13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C4073-E233-4B14-B690-5B737D800D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F33448-2442-4C5D-AC25-51F91DC5FB9C}" type="datetimeFigureOut">
              <a:rPr lang="en-US" smtClean="0"/>
              <a:t>03-Oct-13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ACC4073-E233-4B14-B690-5B737D800D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9F33448-2442-4C5D-AC25-51F91DC5FB9C}" type="datetimeFigureOut">
              <a:rPr lang="en-US" smtClean="0"/>
              <a:t>03-Oct-13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C4073-E233-4B14-B690-5B737D800D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9F33448-2442-4C5D-AC25-51F91DC5FB9C}" type="datetimeFigureOut">
              <a:rPr lang="en-US" smtClean="0"/>
              <a:t>03-Oct-13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ACC4073-E233-4B14-B690-5B737D800D3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digital.library.unt.edu/ark:/67531/metadc104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William_Wordsworth_001.jpg"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5/54/Chatterton.jp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projects.iq.harvard.edu/attribution_worksho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Complexities of </a:t>
            </a:r>
            <a:r>
              <a:rPr lang="en-US" dirty="0" smtClean="0"/>
              <a:t>Authorship</a:t>
            </a:r>
            <a:br>
              <a:rPr lang="en-US" dirty="0" smtClean="0"/>
            </a:br>
            <a:r>
              <a:rPr lang="en-US" dirty="0" smtClean="0"/>
              <a:t/>
            </a:r>
            <a:br>
              <a:rPr lang="en-US" dirty="0" smtClean="0"/>
            </a:br>
            <a:r>
              <a:rPr lang="en-US" sz="2800" cap="none" dirty="0" smtClean="0"/>
              <a:t>H</a:t>
            </a:r>
            <a:r>
              <a:rPr lang="en-US" sz="2800" cap="none" dirty="0" smtClean="0"/>
              <a:t>eather </a:t>
            </a:r>
            <a:r>
              <a:rPr lang="en-US" sz="2800" cap="none" dirty="0"/>
              <a:t>L</a:t>
            </a:r>
            <a:r>
              <a:rPr lang="en-US" sz="2800" cap="none" dirty="0" smtClean="0"/>
              <a:t>ea </a:t>
            </a:r>
            <a:r>
              <a:rPr lang="en-US" sz="2800" cap="none" dirty="0"/>
              <a:t>M</a:t>
            </a:r>
            <a:r>
              <a:rPr lang="en-US" sz="2800" cap="none" dirty="0" smtClean="0"/>
              <a:t>oulaison, PhD</a:t>
            </a:r>
            <a:endParaRPr lang="en-US" sz="2800" cap="none" dirty="0"/>
          </a:p>
        </p:txBody>
      </p:sp>
      <p:sp>
        <p:nvSpPr>
          <p:cNvPr id="3" name="Subtitle 2"/>
          <p:cNvSpPr>
            <a:spLocks noGrp="1"/>
          </p:cNvSpPr>
          <p:nvPr>
            <p:ph type="subTitle" idx="1"/>
          </p:nvPr>
        </p:nvSpPr>
        <p:spPr/>
        <p:txBody>
          <a:bodyPr>
            <a:normAutofit/>
          </a:bodyPr>
          <a:lstStyle/>
          <a:p>
            <a:r>
              <a:rPr lang="en-US" b="1" dirty="0" smtClean="0"/>
              <a:t>SISLT </a:t>
            </a:r>
            <a:r>
              <a:rPr lang="en-US" b="1" dirty="0" err="1" smtClean="0"/>
              <a:t>iSchool</a:t>
            </a:r>
            <a:r>
              <a:rPr lang="en-US" b="1" dirty="0" smtClean="0"/>
              <a:t> Lunch and Learn</a:t>
            </a:r>
          </a:p>
          <a:p>
            <a:r>
              <a:rPr lang="en-US" b="1" dirty="0" smtClean="0"/>
              <a:t>October </a:t>
            </a:r>
            <a:r>
              <a:rPr lang="en-US" b="1" dirty="0" smtClean="0"/>
              <a:t>3, </a:t>
            </a:r>
            <a:r>
              <a:rPr lang="en-US" b="1" dirty="0" smtClean="0"/>
              <a:t>2013</a:t>
            </a:r>
            <a:endParaRPr lang="en-US" b="1" dirty="0"/>
          </a:p>
        </p:txBody>
      </p:sp>
    </p:spTree>
    <p:extLst>
      <p:ext uri="{BB962C8B-B14F-4D97-AF65-F5344CB8AC3E}">
        <p14:creationId xmlns:p14="http://schemas.microsoft.com/office/powerpoint/2010/main" val="88438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 culture</a:t>
            </a:r>
            <a:endParaRPr lang="en-US" dirty="0"/>
          </a:p>
        </p:txBody>
      </p:sp>
      <p:sp>
        <p:nvSpPr>
          <p:cNvPr id="3" name="Content Placeholder 2"/>
          <p:cNvSpPr>
            <a:spLocks noGrp="1"/>
          </p:cNvSpPr>
          <p:nvPr>
            <p:ph sz="half" idx="1"/>
          </p:nvPr>
        </p:nvSpPr>
        <p:spPr>
          <a:xfrm>
            <a:off x="457200" y="1600200"/>
            <a:ext cx="5105400" cy="4525963"/>
          </a:xfrm>
        </p:spPr>
        <p:txBody>
          <a:bodyPr>
            <a:normAutofit lnSpcReduction="10000"/>
          </a:bodyPr>
          <a:lstStyle/>
          <a:p>
            <a:r>
              <a:rPr lang="en-US" dirty="0" smtClean="0"/>
              <a:t>A </a:t>
            </a:r>
            <a:r>
              <a:rPr lang="en-US" dirty="0"/>
              <a:t>format-agnostic focus on </a:t>
            </a:r>
            <a:r>
              <a:rPr lang="en-US" dirty="0" smtClean="0"/>
              <a:t>content</a:t>
            </a:r>
          </a:p>
          <a:p>
            <a:r>
              <a:rPr lang="en-US" dirty="0" smtClean="0"/>
              <a:t>The use </a:t>
            </a:r>
            <a:r>
              <a:rPr lang="en-US" dirty="0"/>
              <a:t>of technology to create, share, and access content that could not have otherwise existed.  </a:t>
            </a:r>
            <a:endParaRPr lang="en-US" dirty="0" smtClean="0"/>
          </a:p>
          <a:p>
            <a:pPr lvl="1"/>
            <a:r>
              <a:rPr lang="en-US" i="1" dirty="0" smtClean="0"/>
              <a:t>Convergence </a:t>
            </a:r>
            <a:r>
              <a:rPr lang="en-US" i="1" dirty="0"/>
              <a:t>culture </a:t>
            </a:r>
            <a:r>
              <a:rPr lang="en-US" dirty="0"/>
              <a:t>is notably participatory</a:t>
            </a:r>
            <a:r>
              <a:rPr lang="en-US" dirty="0" smtClean="0"/>
              <a:t>.</a:t>
            </a:r>
          </a:p>
          <a:p>
            <a:pPr lvl="2"/>
            <a:r>
              <a:rPr lang="en-US" dirty="0" smtClean="0"/>
              <a:t>E.g. Harry </a:t>
            </a:r>
            <a:r>
              <a:rPr lang="en-US" dirty="0"/>
              <a:t>Potter fan fiction among the community of young readers</a:t>
            </a:r>
            <a:r>
              <a:rPr lang="en-US" dirty="0" smtClean="0"/>
              <a:t> </a:t>
            </a:r>
          </a:p>
          <a:p>
            <a:pPr lvl="2"/>
            <a:r>
              <a:rPr lang="en-US" dirty="0" smtClean="0"/>
              <a:t>What </a:t>
            </a:r>
            <a:r>
              <a:rPr lang="en-US" i="1" dirty="0" smtClean="0"/>
              <a:t>shady </a:t>
            </a:r>
            <a:r>
              <a:rPr lang="en-US" dirty="0" smtClean="0"/>
              <a:t>best-seller also began as fan-fiction?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00200"/>
            <a:ext cx="2352675" cy="354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853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Authorship’s evolution </a:t>
            </a:r>
            <a:r>
              <a:rPr lang="en-US" dirty="0" smtClean="0"/>
              <a:t>in the age of </a:t>
            </a:r>
            <a:r>
              <a:rPr lang="en-US" dirty="0" smtClean="0"/>
              <a:t>convergence</a:t>
            </a:r>
            <a:endParaRPr lang="en-US" dirty="0"/>
          </a:p>
        </p:txBody>
      </p:sp>
      <p:sp>
        <p:nvSpPr>
          <p:cNvPr id="3" name="Content Placeholder 2"/>
          <p:cNvSpPr>
            <a:spLocks noGrp="1"/>
          </p:cNvSpPr>
          <p:nvPr>
            <p:ph sz="half" idx="1"/>
          </p:nvPr>
        </p:nvSpPr>
        <p:spPr>
          <a:xfrm>
            <a:off x="457200" y="1600200"/>
            <a:ext cx="5486400" cy="4525963"/>
          </a:xfrm>
        </p:spPr>
        <p:txBody>
          <a:bodyPr>
            <a:normAutofit fontScale="85000" lnSpcReduction="10000"/>
          </a:bodyPr>
          <a:lstStyle/>
          <a:p>
            <a:r>
              <a:rPr lang="en-US" dirty="0" smtClean="0"/>
              <a:t>“Examples </a:t>
            </a:r>
            <a:r>
              <a:rPr lang="en-US" dirty="0"/>
              <a:t>are numerous and represent the complexity of the </a:t>
            </a:r>
            <a:r>
              <a:rPr lang="en-US" dirty="0" smtClean="0"/>
              <a:t>publishing environment </a:t>
            </a:r>
            <a:r>
              <a:rPr lang="en-US" dirty="0"/>
              <a:t>that is arising through the Internet. The bestselling trilogy, 50 </a:t>
            </a:r>
            <a:r>
              <a:rPr lang="en-US" dirty="0" smtClean="0"/>
              <a:t>Shades of </a:t>
            </a:r>
            <a:r>
              <a:rPr lang="en-US" dirty="0"/>
              <a:t>Grey apparently </a:t>
            </a:r>
            <a:r>
              <a:rPr lang="en-US" dirty="0" smtClean="0"/>
              <a:t>started </a:t>
            </a:r>
            <a:r>
              <a:rPr lang="en-US" dirty="0"/>
              <a:t>as a Twilight-based fan fiction novella called </a:t>
            </a:r>
            <a:r>
              <a:rPr lang="en-US" dirty="0" smtClean="0"/>
              <a:t>Masters of </a:t>
            </a:r>
            <a:r>
              <a:rPr lang="en-US" dirty="0"/>
              <a:t>the Universe, distributed by an Australian fan-fiction publisher, The </a:t>
            </a:r>
            <a:r>
              <a:rPr lang="en-US" dirty="0" smtClean="0"/>
              <a:t>Writer’s Coffee </a:t>
            </a:r>
            <a:r>
              <a:rPr lang="en-US" dirty="0"/>
              <a:t>Shop</a:t>
            </a:r>
            <a:r>
              <a:rPr lang="en-US" dirty="0" smtClean="0"/>
              <a:t>.”</a:t>
            </a:r>
          </a:p>
          <a:p>
            <a:pPr lvl="1"/>
            <a:r>
              <a:rPr lang="en-US" dirty="0" smtClean="0"/>
              <a:t>In this example, then, who is the genius </a:t>
            </a:r>
            <a:r>
              <a:rPr lang="en-US" i="1" dirty="0" smtClean="0"/>
              <a:t>author</a:t>
            </a:r>
            <a:r>
              <a:rPr lang="en-US" dirty="0" smtClean="0"/>
              <a:t>?</a:t>
            </a:r>
          </a:p>
          <a:p>
            <a:pPr lvl="1"/>
            <a:r>
              <a:rPr lang="en-US" dirty="0" smtClean="0"/>
              <a:t>Also, does it matter that the book was self-published before being </a:t>
            </a:r>
            <a:r>
              <a:rPr lang="en-US" dirty="0" smtClean="0"/>
              <a:t>picked up by a big-name publishing house?</a:t>
            </a:r>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57325"/>
            <a:ext cx="26193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6248400"/>
            <a:ext cx="7772400" cy="923330"/>
          </a:xfrm>
          <a:prstGeom prst="rect">
            <a:avLst/>
          </a:prstGeom>
          <a:noFill/>
        </p:spPr>
        <p:txBody>
          <a:bodyPr wrap="square" rtlCol="0">
            <a:spAutoFit/>
          </a:bodyPr>
          <a:lstStyle/>
          <a:p>
            <a:r>
              <a:rPr lang="en-US" dirty="0" smtClean="0"/>
              <a:t>Brantley, P. (2012). The New Missing Books, </a:t>
            </a:r>
            <a:r>
              <a:rPr lang="en-US" i="1" dirty="0" smtClean="0"/>
              <a:t>Pub Res Q </a:t>
            </a:r>
            <a:r>
              <a:rPr lang="en-US" dirty="0" smtClean="0"/>
              <a:t>28:172–175. DOI 10.1007/s12109-012-9283-2</a:t>
            </a:r>
          </a:p>
          <a:p>
            <a:endParaRPr lang="en-US" dirty="0"/>
          </a:p>
        </p:txBody>
      </p:sp>
    </p:spTree>
    <p:extLst>
      <p:ext uri="{BB962C8B-B14F-4D97-AF65-F5344CB8AC3E}">
        <p14:creationId xmlns:p14="http://schemas.microsoft.com/office/powerpoint/2010/main" val="291863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Publishing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306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name?</a:t>
            </a:r>
            <a:endParaRPr lang="en-US" dirty="0"/>
          </a:p>
        </p:txBody>
      </p:sp>
      <p:sp>
        <p:nvSpPr>
          <p:cNvPr id="3" name="Content Placeholder 2"/>
          <p:cNvSpPr>
            <a:spLocks noGrp="1"/>
          </p:cNvSpPr>
          <p:nvPr>
            <p:ph idx="1"/>
          </p:nvPr>
        </p:nvSpPr>
        <p:spPr/>
        <p:txBody>
          <a:bodyPr/>
          <a:lstStyle/>
          <a:p>
            <a:r>
              <a:rPr lang="en-US" dirty="0" smtClean="0"/>
              <a:t>Q. What is the difference between an </a:t>
            </a:r>
            <a:r>
              <a:rPr lang="en-US" i="1" dirty="0" smtClean="0"/>
              <a:t>author</a:t>
            </a:r>
            <a:r>
              <a:rPr lang="en-US" dirty="0" smtClean="0"/>
              <a:t> and a </a:t>
            </a:r>
            <a:r>
              <a:rPr lang="en-US" i="1" dirty="0" smtClean="0"/>
              <a:t>writer</a:t>
            </a:r>
            <a:r>
              <a:rPr lang="en-US" dirty="0" smtClean="0"/>
              <a:t>?</a:t>
            </a:r>
          </a:p>
          <a:p>
            <a:endParaRPr lang="en-US" dirty="0"/>
          </a:p>
          <a:p>
            <a:r>
              <a:rPr lang="en-US" dirty="0" smtClean="0"/>
              <a:t>A. We assum</a:t>
            </a:r>
            <a:r>
              <a:rPr lang="en-US" dirty="0" smtClean="0"/>
              <a:t>e authors have been published.</a:t>
            </a:r>
          </a:p>
          <a:p>
            <a:endParaRPr lang="en-US" dirty="0"/>
          </a:p>
          <a:p>
            <a:pPr marL="0" indent="0">
              <a:buNone/>
            </a:pPr>
            <a:r>
              <a:rPr lang="en-US" dirty="0" smtClean="0"/>
              <a:t>But what does it mean to be “published” in this day and age?</a:t>
            </a:r>
            <a:endParaRPr lang="en-US" dirty="0"/>
          </a:p>
        </p:txBody>
      </p:sp>
    </p:spTree>
    <p:extLst>
      <p:ext uri="{BB962C8B-B14F-4D97-AF65-F5344CB8AC3E}">
        <p14:creationId xmlns:p14="http://schemas.microsoft.com/office/powerpoint/2010/main" val="3578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services</a:t>
            </a:r>
            <a:endParaRPr lang="en-US" dirty="0"/>
          </a:p>
        </p:txBody>
      </p:sp>
      <p:sp>
        <p:nvSpPr>
          <p:cNvPr id="3" name="Content Placeholder 2"/>
          <p:cNvSpPr>
            <a:spLocks noGrp="1"/>
          </p:cNvSpPr>
          <p:nvPr>
            <p:ph idx="1"/>
          </p:nvPr>
        </p:nvSpPr>
        <p:spPr/>
        <p:txBody>
          <a:bodyPr>
            <a:normAutofit lnSpcReduction="10000"/>
          </a:bodyPr>
          <a:lstStyle/>
          <a:p>
            <a:r>
              <a:rPr lang="en-US" i="1" dirty="0"/>
              <a:t>Author services</a:t>
            </a:r>
            <a:r>
              <a:rPr lang="en-US" dirty="0"/>
              <a:t> self-publishing models, employing print on demand (POD), became popular in the early 2000s (</a:t>
            </a:r>
            <a:r>
              <a:rPr lang="en-US" dirty="0" err="1"/>
              <a:t>Dilevko</a:t>
            </a:r>
            <a:r>
              <a:rPr lang="en-US" dirty="0"/>
              <a:t> &amp; Dali, 2006) and have provided a venue for self-publishers to print smaller runs of books successfully, allowing authors to “dispense with publishers in the traditional sense and become their own publishers” (Jobson, 2003, p. 20). </a:t>
            </a:r>
            <a:endParaRPr lang="en-US" dirty="0"/>
          </a:p>
        </p:txBody>
      </p:sp>
    </p:spTree>
    <p:extLst>
      <p:ext uri="{BB962C8B-B14F-4D97-AF65-F5344CB8AC3E}">
        <p14:creationId xmlns:p14="http://schemas.microsoft.com/office/powerpoint/2010/main" val="174046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self-publishing</a:t>
            </a:r>
            <a:endParaRPr lang="en-US" dirty="0"/>
          </a:p>
        </p:txBody>
      </p:sp>
      <p:sp>
        <p:nvSpPr>
          <p:cNvPr id="3" name="Content Placeholder 2"/>
          <p:cNvSpPr>
            <a:spLocks noGrp="1"/>
          </p:cNvSpPr>
          <p:nvPr>
            <p:ph idx="1"/>
          </p:nvPr>
        </p:nvSpPr>
        <p:spPr/>
        <p:txBody>
          <a:bodyPr/>
          <a:lstStyle/>
          <a:p>
            <a:r>
              <a:rPr lang="en-US" dirty="0" err="1"/>
              <a:t>Bowkers</a:t>
            </a:r>
            <a:r>
              <a:rPr lang="en-US" dirty="0"/>
              <a:t> 2009 data indicates that two-thirds of books published were from nontraditional publishers (Bradley, Fulton, &amp; Helm, 2012), indicating the lessening of the self-publishing stigma</a:t>
            </a:r>
            <a:r>
              <a:rPr lang="en-US" dirty="0" smtClean="0"/>
              <a:t>.</a:t>
            </a:r>
          </a:p>
          <a:p>
            <a:r>
              <a:rPr lang="en-US" dirty="0" smtClean="0"/>
              <a:t>If you don’t believe it, go visit the EBM in the </a:t>
            </a:r>
            <a:r>
              <a:rPr lang="en-US" dirty="0" err="1" smtClean="0"/>
              <a:t>Mizzou</a:t>
            </a:r>
            <a:r>
              <a:rPr lang="en-US" dirty="0" smtClean="0"/>
              <a:t> Store on Oct. 5 to learn more:</a:t>
            </a:r>
            <a:endParaRPr lang="en-US" dirty="0"/>
          </a:p>
        </p:txBody>
      </p:sp>
    </p:spTree>
    <p:extLst>
      <p:ext uri="{BB962C8B-B14F-4D97-AF65-F5344CB8AC3E}">
        <p14:creationId xmlns:p14="http://schemas.microsoft.com/office/powerpoint/2010/main" val="63160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moulaisonhe.000\Desktop\Mizzou Publishing - MIZZOU EBM 2013-10-03 11-23-0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553"/>
            <a:ext cx="11858625" cy="833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20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Organization of Information</a:t>
            </a:r>
            <a:endParaRPr lang="en-US" dirty="0"/>
          </a:p>
        </p:txBody>
      </p:sp>
      <p:sp>
        <p:nvSpPr>
          <p:cNvPr id="4" name="Subtitle 3"/>
          <p:cNvSpPr>
            <a:spLocks noGrp="1"/>
          </p:cNvSpPr>
          <p:nvPr>
            <p:ph type="subTitle" idx="1"/>
          </p:nvPr>
        </p:nvSpPr>
        <p:spPr/>
        <p:txBody>
          <a:bodyPr>
            <a:normAutofit/>
          </a:bodyPr>
          <a:lstStyle/>
          <a:p>
            <a:r>
              <a:rPr lang="en-US" dirty="0" smtClean="0"/>
              <a:t>Access in libraries to materials created (and published) by authors</a:t>
            </a:r>
            <a:endParaRPr lang="en-US" dirty="0"/>
          </a:p>
        </p:txBody>
      </p:sp>
    </p:spTree>
    <p:extLst>
      <p:ext uri="{BB962C8B-B14F-4D97-AF65-F5344CB8AC3E}">
        <p14:creationId xmlns:p14="http://schemas.microsoft.com/office/powerpoint/2010/main" val="2621233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library access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Despite updates, still largely based on Cutter’s (1904) </a:t>
            </a:r>
            <a:r>
              <a:rPr lang="en-US" i="1" dirty="0"/>
              <a:t>Objects for a Dictionary Catalog</a:t>
            </a:r>
            <a:r>
              <a:rPr lang="en-US" dirty="0"/>
              <a:t> </a:t>
            </a:r>
            <a:endParaRPr lang="en-US" dirty="0" smtClean="0"/>
          </a:p>
          <a:p>
            <a:pPr lvl="1"/>
            <a:r>
              <a:rPr lang="en-US" dirty="0"/>
              <a:t>T</a:t>
            </a:r>
            <a:r>
              <a:rPr lang="en-US" dirty="0" smtClean="0"/>
              <a:t>hree </a:t>
            </a:r>
            <a:r>
              <a:rPr lang="en-US" dirty="0"/>
              <a:t>primary functions of the catalog: </a:t>
            </a:r>
            <a:endParaRPr lang="en-US" dirty="0" smtClean="0"/>
          </a:p>
          <a:p>
            <a:pPr lvl="2"/>
            <a:r>
              <a:rPr lang="en-US" dirty="0" smtClean="0"/>
              <a:t>finding </a:t>
            </a:r>
            <a:r>
              <a:rPr lang="en-US" dirty="0"/>
              <a:t>[</a:t>
            </a:r>
            <a:r>
              <a:rPr lang="en-US" dirty="0" smtClean="0"/>
              <a:t>materials]</a:t>
            </a:r>
          </a:p>
          <a:p>
            <a:pPr lvl="2"/>
            <a:r>
              <a:rPr lang="en-US" dirty="0" smtClean="0"/>
              <a:t>collocation [of materials  -- by criteria], </a:t>
            </a:r>
            <a:r>
              <a:rPr lang="en-US" dirty="0"/>
              <a:t>and </a:t>
            </a:r>
            <a:endParaRPr lang="en-US" dirty="0" smtClean="0"/>
          </a:p>
          <a:p>
            <a:pPr lvl="2"/>
            <a:r>
              <a:rPr lang="en-US" dirty="0" smtClean="0"/>
              <a:t>selection </a:t>
            </a:r>
            <a:r>
              <a:rPr lang="en-US" dirty="0"/>
              <a:t>[of </a:t>
            </a:r>
            <a:r>
              <a:rPr lang="en-US" dirty="0" smtClean="0"/>
              <a:t>materials, based on their attributes]. </a:t>
            </a:r>
          </a:p>
          <a:p>
            <a:r>
              <a:rPr lang="en-US" dirty="0" smtClean="0"/>
              <a:t>The </a:t>
            </a:r>
            <a:r>
              <a:rPr lang="en-US" dirty="0"/>
              <a:t>author in </a:t>
            </a:r>
            <a:r>
              <a:rPr lang="en-US" dirty="0" smtClean="0"/>
              <a:t>her </a:t>
            </a:r>
            <a:r>
              <a:rPr lang="en-US" dirty="0"/>
              <a:t>own right has not been a focal point of interest to modern librarians. </a:t>
            </a:r>
            <a:endParaRPr lang="en-US" dirty="0" smtClean="0"/>
          </a:p>
          <a:p>
            <a:pPr marL="0" indent="0">
              <a:buNone/>
            </a:pPr>
            <a:endParaRPr lang="en-US" dirty="0"/>
          </a:p>
          <a:p>
            <a:endParaRPr lang="en-US" sz="3100" dirty="0" smtClean="0"/>
          </a:p>
          <a:p>
            <a:r>
              <a:rPr lang="en-CA" sz="2300" dirty="0" smtClean="0"/>
              <a:t>Cutter</a:t>
            </a:r>
            <a:r>
              <a:rPr lang="en-CA" sz="2300" dirty="0"/>
              <a:t>, </a:t>
            </a:r>
            <a:r>
              <a:rPr lang="en-CA" sz="2300" dirty="0" smtClean="0"/>
              <a:t>C. A</a:t>
            </a:r>
            <a:r>
              <a:rPr lang="en-CA" sz="2300" dirty="0"/>
              <a:t>. </a:t>
            </a:r>
            <a:r>
              <a:rPr lang="en-CA" sz="2300" dirty="0" smtClean="0"/>
              <a:t>(1904). </a:t>
            </a:r>
            <a:r>
              <a:rPr lang="en-CA" sz="2300" i="1" dirty="0"/>
              <a:t>Rules for a dictionary catalog</a:t>
            </a:r>
            <a:r>
              <a:rPr lang="en-CA" sz="2300" dirty="0"/>
              <a:t> 4th ed., rewritten. Washington: Government Printing Office. UNT Digital Library. Retrieved from: </a:t>
            </a:r>
            <a:r>
              <a:rPr lang="en-CA" sz="2300" dirty="0">
                <a:hlinkClick r:id="rId2"/>
              </a:rPr>
              <a:t>http://digital.library.unt.edu/ark:/</a:t>
            </a:r>
            <a:r>
              <a:rPr lang="en-CA" sz="2300" dirty="0" smtClean="0">
                <a:hlinkClick r:id="rId2"/>
              </a:rPr>
              <a:t>67531/metadc1048/</a:t>
            </a:r>
            <a:r>
              <a:rPr lang="en-CA" sz="2300" dirty="0" smtClean="0"/>
              <a:t> </a:t>
            </a:r>
            <a:r>
              <a:rPr lang="en-CA" sz="2300" dirty="0"/>
              <a:t> </a:t>
            </a:r>
            <a:endParaRPr lang="en-US" sz="2300" dirty="0"/>
          </a:p>
          <a:p>
            <a:endParaRPr lang="en-US" dirty="0"/>
          </a:p>
        </p:txBody>
      </p:sp>
    </p:spTree>
    <p:extLst>
      <p:ext uri="{BB962C8B-B14F-4D97-AF65-F5344CB8AC3E}">
        <p14:creationId xmlns:p14="http://schemas.microsoft.com/office/powerpoint/2010/main" val="1878206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a:t>
            </a:r>
            <a:r>
              <a:rPr lang="en-US" i="1" dirty="0" smtClean="0"/>
              <a:t>bibliographic universe</a:t>
            </a:r>
            <a:r>
              <a:rPr lang="en-US" dirty="0" smtClean="0"/>
              <a:t>, </a:t>
            </a:r>
            <a:endParaRPr lang="en-US" dirty="0"/>
          </a:p>
        </p:txBody>
      </p:sp>
      <p:sp>
        <p:nvSpPr>
          <p:cNvPr id="3" name="Content Placeholder 2"/>
          <p:cNvSpPr>
            <a:spLocks noGrp="1"/>
          </p:cNvSpPr>
          <p:nvPr>
            <p:ph idx="1"/>
          </p:nvPr>
        </p:nvSpPr>
        <p:spPr/>
        <p:txBody>
          <a:bodyPr/>
          <a:lstStyle/>
          <a:p>
            <a:r>
              <a:rPr lang="en-US" dirty="0" smtClean="0"/>
              <a:t>Content is king! </a:t>
            </a:r>
          </a:p>
          <a:p>
            <a:endParaRPr lang="en-US" dirty="0" smtClean="0"/>
          </a:p>
          <a:p>
            <a:r>
              <a:rPr lang="en-US" dirty="0" smtClean="0"/>
              <a:t>The 1998 </a:t>
            </a:r>
            <a:r>
              <a:rPr lang="en-US" i="1" dirty="0" smtClean="0"/>
              <a:t>Functional Requirements for Bibliographic Records </a:t>
            </a:r>
            <a:r>
              <a:rPr lang="en-US" dirty="0" smtClean="0"/>
              <a:t>(a relationship-entity model) considers materials collected in libraries to be </a:t>
            </a:r>
            <a:r>
              <a:rPr lang="en-US" i="1" dirty="0" smtClean="0"/>
              <a:t>first</a:t>
            </a:r>
            <a:r>
              <a:rPr lang="en-US" dirty="0" smtClean="0"/>
              <a:t>…</a:t>
            </a:r>
            <a:endParaRPr lang="en-US" dirty="0"/>
          </a:p>
        </p:txBody>
      </p:sp>
    </p:spTree>
    <p:extLst>
      <p:ext uri="{BB962C8B-B14F-4D97-AF65-F5344CB8AC3E}">
        <p14:creationId xmlns:p14="http://schemas.microsoft.com/office/powerpoint/2010/main" val="428209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Author</a:t>
            </a:r>
            <a:r>
              <a:rPr lang="en-US" dirty="0" smtClean="0"/>
              <a:t> </a:t>
            </a:r>
            <a:r>
              <a:rPr lang="en-US" dirty="0" smtClean="0"/>
              <a:t>as </a:t>
            </a:r>
            <a:r>
              <a:rPr lang="en-US" dirty="0" smtClean="0"/>
              <a:t>(tortured, solitary</a:t>
            </a:r>
            <a:r>
              <a:rPr lang="en-US" dirty="0" smtClean="0"/>
              <a:t>) </a:t>
            </a:r>
            <a:r>
              <a:rPr lang="en-US" dirty="0" smtClean="0"/>
              <a:t>genius</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Romantic notions of the author situated him as a solitary genius. </a:t>
            </a:r>
          </a:p>
          <a:p>
            <a:r>
              <a:rPr lang="en-US" dirty="0" smtClean="0"/>
              <a:t>Sometimes, he was even a tortured genius!</a:t>
            </a:r>
          </a:p>
          <a:p>
            <a:endParaRPr lang="en-US" dirty="0" smtClean="0"/>
          </a:p>
          <a:p>
            <a:endParaRPr lang="en-US" dirty="0"/>
          </a:p>
          <a:p>
            <a:pPr marL="0" indent="0">
              <a:buNone/>
            </a:pPr>
            <a:r>
              <a:rPr lang="en-US" sz="2200" dirty="0"/>
              <a:t>C</a:t>
            </a:r>
            <a:r>
              <a:rPr lang="en-US" sz="2200" dirty="0" smtClean="0"/>
              <a:t>hristine </a:t>
            </a:r>
            <a:r>
              <a:rPr lang="en-US" sz="2200" dirty="0"/>
              <a:t>Haynes, “Reassessing ‘Genius’ in Studies of Authorship: The State of the Discipline,” </a:t>
            </a:r>
            <a:r>
              <a:rPr lang="en-US" sz="2200" i="1" dirty="0"/>
              <a:t>Book History</a:t>
            </a:r>
            <a:r>
              <a:rPr lang="en-US" sz="2200" dirty="0"/>
              <a:t>, 8 (2005) </a:t>
            </a:r>
            <a:r>
              <a:rPr lang="en-US" sz="2200" dirty="0" smtClean="0"/>
              <a:t>287-320</a:t>
            </a:r>
            <a:r>
              <a:rPr lang="en-US" sz="2200" dirty="0"/>
              <a:t>.</a:t>
            </a:r>
          </a:p>
        </p:txBody>
      </p:sp>
      <p:sp>
        <p:nvSpPr>
          <p:cNvPr id="5" name="Content Placeholder 4"/>
          <p:cNvSpPr>
            <a:spLocks noGrp="1"/>
          </p:cNvSpPr>
          <p:nvPr>
            <p:ph sz="half" idx="2"/>
          </p:nvPr>
        </p:nvSpPr>
        <p:spPr/>
        <p:txBody>
          <a:bodyPr>
            <a:normAutofit fontScale="92500" lnSpcReduction="2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8195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6762" y="6362700"/>
            <a:ext cx="4572000" cy="646331"/>
          </a:xfrm>
          <a:prstGeom prst="rect">
            <a:avLst/>
          </a:prstGeom>
          <a:noFill/>
        </p:spPr>
        <p:txBody>
          <a:bodyPr wrap="square" rtlCol="0">
            <a:spAutoFit/>
          </a:bodyPr>
          <a:lstStyle/>
          <a:p>
            <a:r>
              <a:rPr lang="en-US" sz="1200" dirty="0" smtClean="0"/>
              <a:t>William Wordsworth by Benjamin Robert Haydon oil on canvas, 1842  </a:t>
            </a:r>
            <a:r>
              <a:rPr lang="en-US" sz="1200" dirty="0" smtClean="0">
                <a:hlinkClick r:id="rId3"/>
              </a:rPr>
              <a:t>http://en.wikipedia.org/wiki/File:William_Wordsworth_001.jpg</a:t>
            </a:r>
            <a:r>
              <a:rPr lang="en-US" sz="1200" dirty="0" smtClean="0"/>
              <a:t> </a:t>
            </a:r>
          </a:p>
          <a:p>
            <a:endParaRPr lang="en-US" sz="1200" dirty="0"/>
          </a:p>
        </p:txBody>
      </p:sp>
    </p:spTree>
    <p:extLst>
      <p:ext uri="{BB962C8B-B14F-4D97-AF65-F5344CB8AC3E}">
        <p14:creationId xmlns:p14="http://schemas.microsoft.com/office/powerpoint/2010/main" val="3251749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2667000" y="1752600"/>
            <a:ext cx="190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ltLang="en-US">
                <a:latin typeface="Calibri" pitchFamily="34" charset="0"/>
              </a:rPr>
              <a:t>is realized through</a:t>
            </a:r>
          </a:p>
        </p:txBody>
      </p:sp>
      <p:sp>
        <p:nvSpPr>
          <p:cNvPr id="169987" name="Text Box 4"/>
          <p:cNvSpPr txBox="1">
            <a:spLocks noChangeArrowheads="1"/>
          </p:cNvSpPr>
          <p:nvPr/>
        </p:nvSpPr>
        <p:spPr bwMode="auto">
          <a:xfrm>
            <a:off x="4343400" y="32004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ltLang="en-US">
                <a:latin typeface="Calibri" pitchFamily="34" charset="0"/>
              </a:rPr>
              <a:t>is embodied in</a:t>
            </a:r>
          </a:p>
        </p:txBody>
      </p:sp>
      <p:sp>
        <p:nvSpPr>
          <p:cNvPr id="169988" name="Text Box 5"/>
          <p:cNvSpPr txBox="1">
            <a:spLocks noChangeArrowheads="1"/>
          </p:cNvSpPr>
          <p:nvPr/>
        </p:nvSpPr>
        <p:spPr bwMode="auto">
          <a:xfrm>
            <a:off x="5029200" y="4876800"/>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ltLang="en-US">
                <a:latin typeface="Calibri" pitchFamily="34" charset="0"/>
              </a:rPr>
              <a:t>is exemplified by</a:t>
            </a:r>
          </a:p>
        </p:txBody>
      </p:sp>
      <p:sp>
        <p:nvSpPr>
          <p:cNvPr id="169989" name="Text Box 6"/>
          <p:cNvSpPr txBox="1">
            <a:spLocks noChangeArrowheads="1"/>
          </p:cNvSpPr>
          <p:nvPr/>
        </p:nvSpPr>
        <p:spPr bwMode="auto">
          <a:xfrm>
            <a:off x="2057400" y="990600"/>
            <a:ext cx="1676400" cy="736600"/>
          </a:xfrm>
          <a:prstGeom prst="rect">
            <a:avLst/>
          </a:prstGeom>
          <a:noFill/>
          <a:ln w="34925">
            <a:solidFill>
              <a:srgbClr val="007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ltLang="en-US" sz="4000">
                <a:latin typeface="Calibri" pitchFamily="34" charset="0"/>
              </a:rPr>
              <a:t>Work</a:t>
            </a:r>
            <a:endParaRPr lang="en-US" altLang="en-US">
              <a:latin typeface="Calibri" pitchFamily="34" charset="0"/>
            </a:endParaRPr>
          </a:p>
        </p:txBody>
      </p:sp>
      <p:sp>
        <p:nvSpPr>
          <p:cNvPr id="169990" name="Text Box 7"/>
          <p:cNvSpPr txBox="1">
            <a:spLocks noChangeArrowheads="1"/>
          </p:cNvSpPr>
          <p:nvPr/>
        </p:nvSpPr>
        <p:spPr bwMode="auto">
          <a:xfrm>
            <a:off x="3733800" y="2286000"/>
            <a:ext cx="2819400" cy="736600"/>
          </a:xfrm>
          <a:prstGeom prst="rect">
            <a:avLst/>
          </a:prstGeom>
          <a:noFill/>
          <a:ln w="34925">
            <a:solidFill>
              <a:srgbClr val="00B05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ltLang="en-US" sz="4000">
                <a:latin typeface="Calibri" pitchFamily="34" charset="0"/>
              </a:rPr>
              <a:t>Expression</a:t>
            </a:r>
            <a:endParaRPr lang="en-US" altLang="en-US">
              <a:latin typeface="Calibri" pitchFamily="34" charset="0"/>
            </a:endParaRPr>
          </a:p>
        </p:txBody>
      </p:sp>
      <p:sp>
        <p:nvSpPr>
          <p:cNvPr id="15367" name="Text Box 8"/>
          <p:cNvSpPr txBox="1">
            <a:spLocks noChangeArrowheads="1"/>
          </p:cNvSpPr>
          <p:nvPr/>
        </p:nvSpPr>
        <p:spPr bwMode="auto">
          <a:xfrm>
            <a:off x="4572000" y="3886200"/>
            <a:ext cx="3124200" cy="736600"/>
          </a:xfrm>
          <a:prstGeom prst="rect">
            <a:avLst/>
          </a:prstGeom>
          <a:noFill/>
          <a:ln w="34925">
            <a:solidFill>
              <a:schemeClr val="accent4"/>
            </a:solidFill>
            <a:miter lim="800000"/>
            <a:headEnd type="none" w="sm" len="sm"/>
            <a:tailEnd type="none" w="sm" len="sm"/>
          </a:ln>
        </p:spPr>
        <p:txBody>
          <a:bodyPr>
            <a:spAutoFit/>
          </a:bodyPr>
          <a:lstStyle/>
          <a:p>
            <a:pPr eaLnBrk="0" hangingPunct="0">
              <a:defRPr/>
            </a:pPr>
            <a:r>
              <a:rPr lang="en-US" sz="4000">
                <a:latin typeface="Calibri" pitchFamily="34" charset="0"/>
              </a:rPr>
              <a:t>Manifestation</a:t>
            </a:r>
            <a:endParaRPr lang="en-US" sz="3200">
              <a:latin typeface="Calibri" pitchFamily="34" charset="0"/>
            </a:endParaRPr>
          </a:p>
        </p:txBody>
      </p:sp>
      <p:sp>
        <p:nvSpPr>
          <p:cNvPr id="169992" name="Text Box 9"/>
          <p:cNvSpPr txBox="1">
            <a:spLocks noChangeArrowheads="1"/>
          </p:cNvSpPr>
          <p:nvPr/>
        </p:nvSpPr>
        <p:spPr bwMode="auto">
          <a:xfrm>
            <a:off x="7620000" y="5562600"/>
            <a:ext cx="1176338" cy="736600"/>
          </a:xfrm>
          <a:prstGeom prst="rect">
            <a:avLst/>
          </a:prstGeom>
          <a:noFill/>
          <a:ln w="34925">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ltLang="en-US" sz="4000">
                <a:latin typeface="Calibri" pitchFamily="34" charset="0"/>
              </a:rPr>
              <a:t>Item</a:t>
            </a:r>
            <a:endParaRPr lang="en-US" altLang="en-US">
              <a:latin typeface="Calibri" pitchFamily="34" charset="0"/>
            </a:endParaRPr>
          </a:p>
        </p:txBody>
      </p:sp>
      <p:cxnSp>
        <p:nvCxnSpPr>
          <p:cNvPr id="169993" name="AutoShape 10"/>
          <p:cNvCxnSpPr>
            <a:cxnSpLocks noChangeShapeType="1"/>
          </p:cNvCxnSpPr>
          <p:nvPr/>
        </p:nvCxnSpPr>
        <p:spPr bwMode="auto">
          <a:xfrm rot="10800000" flipH="1" flipV="1">
            <a:off x="2057400" y="1371600"/>
            <a:ext cx="1600200" cy="1295400"/>
          </a:xfrm>
          <a:prstGeom prst="bentConnector3">
            <a:avLst>
              <a:gd name="adj1" fmla="val -13194"/>
            </a:avLst>
          </a:prstGeom>
          <a:noFill/>
          <a:ln w="12700">
            <a:solidFill>
              <a:schemeClr val="tx1"/>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169994" name="AutoShape 11"/>
          <p:cNvCxnSpPr>
            <a:cxnSpLocks noChangeShapeType="1"/>
          </p:cNvCxnSpPr>
          <p:nvPr/>
        </p:nvCxnSpPr>
        <p:spPr bwMode="auto">
          <a:xfrm>
            <a:off x="6553200" y="2667000"/>
            <a:ext cx="1143000" cy="1600200"/>
          </a:xfrm>
          <a:prstGeom prst="bentConnector3">
            <a:avLst>
              <a:gd name="adj1" fmla="val 147639"/>
            </a:avLst>
          </a:prstGeom>
          <a:noFill/>
          <a:ln w="12700">
            <a:solidFill>
              <a:schemeClr val="tx1"/>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169995" name="AutoShape 12"/>
          <p:cNvCxnSpPr>
            <a:cxnSpLocks noChangeShapeType="1"/>
            <a:stCxn id="15367" idx="1"/>
            <a:endCxn id="169992" idx="1"/>
          </p:cNvCxnSpPr>
          <p:nvPr/>
        </p:nvCxnSpPr>
        <p:spPr bwMode="auto">
          <a:xfrm rot="10800000" flipH="1" flipV="1">
            <a:off x="4554538" y="4254500"/>
            <a:ext cx="3048000" cy="1676400"/>
          </a:xfrm>
          <a:prstGeom prst="bentConnector3">
            <a:avLst>
              <a:gd name="adj1" fmla="val -6926"/>
            </a:avLst>
          </a:prstGeom>
          <a:noFill/>
          <a:ln w="12700">
            <a:solidFill>
              <a:schemeClr val="tx1"/>
            </a:solidFill>
            <a:miter lim="800000"/>
            <a:headEnd type="arrow" w="lg" len="med"/>
            <a:tailEnd type="arrow" w="lg" len="med"/>
          </a:ln>
          <a:extLst>
            <a:ext uri="{909E8E84-426E-40DD-AFC4-6F175D3DCCD1}">
              <a14:hiddenFill xmlns:a14="http://schemas.microsoft.com/office/drawing/2010/main">
                <a:noFill/>
              </a14:hiddenFill>
            </a:ext>
          </a:extLst>
        </p:spPr>
      </p:cxnSp>
      <p:sp>
        <p:nvSpPr>
          <p:cNvPr id="169996" name="Line 13"/>
          <p:cNvSpPr>
            <a:spLocks noChangeShapeType="1"/>
          </p:cNvSpPr>
          <p:nvPr/>
        </p:nvSpPr>
        <p:spPr bwMode="auto">
          <a:xfrm>
            <a:off x="7239000" y="5930900"/>
            <a:ext cx="152400" cy="0"/>
          </a:xfrm>
          <a:prstGeom prst="line">
            <a:avLst/>
          </a:prstGeom>
          <a:noFill/>
          <a:ln w="127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169997" name="Line 14"/>
          <p:cNvSpPr>
            <a:spLocks noChangeShapeType="1"/>
          </p:cNvSpPr>
          <p:nvPr/>
        </p:nvSpPr>
        <p:spPr bwMode="auto">
          <a:xfrm flipH="1">
            <a:off x="6705600" y="2667000"/>
            <a:ext cx="76200" cy="0"/>
          </a:xfrm>
          <a:prstGeom prst="line">
            <a:avLst/>
          </a:prstGeom>
          <a:noFill/>
          <a:ln w="127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169998" name="Line 15"/>
          <p:cNvSpPr>
            <a:spLocks noChangeShapeType="1"/>
          </p:cNvSpPr>
          <p:nvPr/>
        </p:nvSpPr>
        <p:spPr bwMode="auto">
          <a:xfrm>
            <a:off x="3124200" y="2667000"/>
            <a:ext cx="152400" cy="0"/>
          </a:xfrm>
          <a:prstGeom prst="line">
            <a:avLst/>
          </a:prstGeom>
          <a:noFill/>
          <a:ln w="127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69999" name="Group 33"/>
          <p:cNvGrpSpPr>
            <a:grpSpLocks/>
          </p:cNvGrpSpPr>
          <p:nvPr/>
        </p:nvGrpSpPr>
        <p:grpSpPr bwMode="auto">
          <a:xfrm>
            <a:off x="1295400" y="4572000"/>
            <a:ext cx="1600200" cy="1066800"/>
            <a:chOff x="0" y="3456"/>
            <a:chExt cx="1008" cy="672"/>
          </a:xfrm>
        </p:grpSpPr>
        <p:sp>
          <p:nvSpPr>
            <p:cNvPr id="170000" name="Rectangle 32"/>
            <p:cNvSpPr>
              <a:spLocks noChangeArrowheads="1"/>
            </p:cNvSpPr>
            <p:nvPr/>
          </p:nvSpPr>
          <p:spPr bwMode="auto">
            <a:xfrm>
              <a:off x="0" y="3456"/>
              <a:ext cx="1008" cy="672"/>
            </a:xfrm>
            <a:prstGeom prst="rect">
              <a:avLst/>
            </a:prstGeom>
            <a:solidFill>
              <a:srgbClr val="FFFF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altLang="en-US">
                <a:latin typeface="Arial" charset="0"/>
              </a:endParaRPr>
            </a:p>
          </p:txBody>
        </p:sp>
        <p:sp>
          <p:nvSpPr>
            <p:cNvPr id="170001" name="Text Box 19"/>
            <p:cNvSpPr txBox="1">
              <a:spLocks noChangeArrowheads="1"/>
            </p:cNvSpPr>
            <p:nvPr/>
          </p:nvSpPr>
          <p:spPr bwMode="auto">
            <a:xfrm>
              <a:off x="192" y="3504"/>
              <a:ext cx="340" cy="231"/>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ltLang="en-US">
                  <a:latin typeface="Calibri" pitchFamily="34" charset="0"/>
                </a:rPr>
                <a:t>one</a:t>
              </a:r>
            </a:p>
          </p:txBody>
        </p:sp>
        <p:sp>
          <p:nvSpPr>
            <p:cNvPr id="170002" name="Text Box 20"/>
            <p:cNvSpPr txBox="1">
              <a:spLocks noChangeArrowheads="1"/>
            </p:cNvSpPr>
            <p:nvPr/>
          </p:nvSpPr>
          <p:spPr bwMode="auto">
            <a:xfrm>
              <a:off x="192" y="3888"/>
              <a:ext cx="441" cy="231"/>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ltLang="en-US">
                  <a:latin typeface="Calibri" pitchFamily="34" charset="0"/>
                </a:rPr>
                <a:t>many</a:t>
              </a:r>
            </a:p>
          </p:txBody>
        </p:sp>
        <p:sp>
          <p:nvSpPr>
            <p:cNvPr id="170003" name="Line 21"/>
            <p:cNvSpPr>
              <a:spLocks noChangeShapeType="1"/>
            </p:cNvSpPr>
            <p:nvPr/>
          </p:nvSpPr>
          <p:spPr bwMode="auto">
            <a:xfrm>
              <a:off x="528" y="3648"/>
              <a:ext cx="240" cy="0"/>
            </a:xfrm>
            <a:prstGeom prst="line">
              <a:avLst/>
            </a:prstGeom>
            <a:noFill/>
            <a:ln w="38100">
              <a:solidFill>
                <a:srgbClr val="9999FF"/>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0004" name="Line 22"/>
            <p:cNvSpPr>
              <a:spLocks noChangeShapeType="1"/>
            </p:cNvSpPr>
            <p:nvPr/>
          </p:nvSpPr>
          <p:spPr bwMode="auto">
            <a:xfrm>
              <a:off x="672" y="4032"/>
              <a:ext cx="240" cy="0"/>
            </a:xfrm>
            <a:prstGeom prst="line">
              <a:avLst/>
            </a:prstGeom>
            <a:noFill/>
            <a:ln w="38100">
              <a:solidFill>
                <a:srgbClr val="9999FF"/>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0005" name="Line 23"/>
            <p:cNvSpPr>
              <a:spLocks noChangeShapeType="1"/>
            </p:cNvSpPr>
            <p:nvPr/>
          </p:nvSpPr>
          <p:spPr bwMode="auto">
            <a:xfrm>
              <a:off x="672" y="4032"/>
              <a:ext cx="144" cy="0"/>
            </a:xfrm>
            <a:prstGeom prst="line">
              <a:avLst/>
            </a:prstGeom>
            <a:noFill/>
            <a:ln w="38100">
              <a:solidFill>
                <a:srgbClr val="9999FF"/>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70006" name="Text Box 26"/>
          <p:cNvSpPr txBox="1">
            <a:spLocks noChangeArrowheads="1"/>
          </p:cNvSpPr>
          <p:nvPr/>
        </p:nvSpPr>
        <p:spPr bwMode="auto">
          <a:xfrm>
            <a:off x="8305800" y="3429000"/>
            <a:ext cx="8382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kumimoji="1" lang="en-US" altLang="en-US">
              <a:latin typeface="Arial" charset="0"/>
            </a:endParaRPr>
          </a:p>
          <a:p>
            <a:pPr eaLnBrk="1" hangingPunct="1"/>
            <a:endParaRPr kumimoji="1" lang="en-US" altLang="en-US">
              <a:latin typeface="Arial" charset="0"/>
            </a:endParaRPr>
          </a:p>
          <a:p>
            <a:pPr eaLnBrk="1" hangingPunct="1"/>
            <a:endParaRPr kumimoji="1" lang="en-US" altLang="en-US">
              <a:latin typeface="Arial" charset="0"/>
            </a:endParaRPr>
          </a:p>
        </p:txBody>
      </p:sp>
      <p:sp>
        <p:nvSpPr>
          <p:cNvPr id="170007" name="Line 28"/>
          <p:cNvSpPr>
            <a:spLocks noChangeShapeType="1"/>
          </p:cNvSpPr>
          <p:nvPr/>
        </p:nvSpPr>
        <p:spPr bwMode="auto">
          <a:xfrm flipH="1">
            <a:off x="7848600" y="4267200"/>
            <a:ext cx="76200" cy="0"/>
          </a:xfrm>
          <a:prstGeom prst="line">
            <a:avLst/>
          </a:prstGeom>
          <a:noFill/>
          <a:ln w="127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170008" name="Line 29"/>
          <p:cNvSpPr>
            <a:spLocks noChangeShapeType="1"/>
          </p:cNvSpPr>
          <p:nvPr/>
        </p:nvSpPr>
        <p:spPr bwMode="auto">
          <a:xfrm>
            <a:off x="0" y="3733800"/>
            <a:ext cx="9144000" cy="0"/>
          </a:xfrm>
          <a:prstGeom prst="line">
            <a:avLst/>
          </a:prstGeom>
          <a:noFill/>
          <a:ln w="38100">
            <a:solidFill>
              <a:srgbClr val="9999FF"/>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70009" name="Text Box 30"/>
          <p:cNvSpPr txBox="1">
            <a:spLocks noChangeArrowheads="1"/>
          </p:cNvSpPr>
          <p:nvPr/>
        </p:nvSpPr>
        <p:spPr bwMode="auto">
          <a:xfrm>
            <a:off x="457200" y="3810000"/>
            <a:ext cx="3109913" cy="376238"/>
          </a:xfrm>
          <a:prstGeom prst="rect">
            <a:avLst/>
          </a:prstGeom>
          <a:noFill/>
          <a:ln w="9525" algn="ctr">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i="1">
                <a:latin typeface="Calibri" pitchFamily="34" charset="0"/>
              </a:rPr>
              <a:t>Physical – Recording of Content</a:t>
            </a:r>
          </a:p>
        </p:txBody>
      </p:sp>
      <p:sp>
        <p:nvSpPr>
          <p:cNvPr id="170010" name="Text Box 31"/>
          <p:cNvSpPr txBox="1">
            <a:spLocks noChangeArrowheads="1"/>
          </p:cNvSpPr>
          <p:nvPr/>
        </p:nvSpPr>
        <p:spPr bwMode="auto">
          <a:xfrm>
            <a:off x="381000" y="3276600"/>
            <a:ext cx="2752725" cy="376238"/>
          </a:xfrm>
          <a:prstGeom prst="rect">
            <a:avLst/>
          </a:prstGeom>
          <a:noFill/>
          <a:ln w="9525" algn="ctr">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i="1">
                <a:latin typeface="Calibri" pitchFamily="34" charset="0"/>
              </a:rPr>
              <a:t>Intellectual/Artistic Content</a:t>
            </a:r>
          </a:p>
        </p:txBody>
      </p:sp>
      <p:sp>
        <p:nvSpPr>
          <p:cNvPr id="170011" name="Title 28"/>
          <p:cNvSpPr>
            <a:spLocks noGrp="1"/>
          </p:cNvSpPr>
          <p:nvPr>
            <p:ph type="title" idx="4294967295"/>
          </p:nvPr>
        </p:nvSpPr>
        <p:spPr>
          <a:xfrm>
            <a:off x="0" y="304800"/>
            <a:ext cx="7242175" cy="639763"/>
          </a:xfrm>
        </p:spPr>
        <p:txBody>
          <a:bodyPr bIns="91440">
            <a:normAutofit fontScale="90000"/>
          </a:bodyPr>
          <a:lstStyle/>
          <a:p>
            <a:pPr algn="ctr" eaLnBrk="1" hangingPunct="1"/>
            <a:r>
              <a:rPr lang="en-US" altLang="en-US" smtClean="0"/>
              <a:t>FRBR Group 1 Entities</a:t>
            </a:r>
          </a:p>
        </p:txBody>
      </p:sp>
    </p:spTree>
    <p:extLst>
      <p:ext uri="{BB962C8B-B14F-4D97-AF65-F5344CB8AC3E}">
        <p14:creationId xmlns:p14="http://schemas.microsoft.com/office/powerpoint/2010/main" val="395129620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approaches to the bibliographic universe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FRBR represents a new way of thinking about library data in the digital age</a:t>
            </a:r>
          </a:p>
          <a:p>
            <a:r>
              <a:rPr lang="en-US" dirty="0" smtClean="0"/>
              <a:t>It is the foundation of the new cataloging code, RDA</a:t>
            </a:r>
          </a:p>
          <a:p>
            <a:pPr lvl="1"/>
            <a:r>
              <a:rPr lang="en-US" dirty="0" smtClean="0"/>
              <a:t>RDA has been in place since March 31, 2013</a:t>
            </a:r>
          </a:p>
          <a:p>
            <a:pPr marL="457200" lvl="1" indent="0">
              <a:buNone/>
            </a:pPr>
            <a:endParaRPr lang="en-US" dirty="0" smtClean="0"/>
          </a:p>
          <a:p>
            <a:r>
              <a:rPr lang="en-US" dirty="0" smtClean="0"/>
              <a:t>Documents related to FRBR include conceptual models for thinking about authors as </a:t>
            </a:r>
            <a:r>
              <a:rPr lang="en-US" i="1" dirty="0" smtClean="0"/>
              <a:t>persons </a:t>
            </a:r>
            <a:r>
              <a:rPr lang="en-US" dirty="0" smtClean="0"/>
              <a:t>in the </a:t>
            </a:r>
            <a:r>
              <a:rPr lang="en-US" i="1" dirty="0" smtClean="0"/>
              <a:t>bibliographic universe.</a:t>
            </a:r>
          </a:p>
          <a:p>
            <a:pPr lvl="1"/>
            <a:r>
              <a:rPr lang="en-US" i="1" dirty="0"/>
              <a:t>Functional Requirements for Authority Data (FRAD</a:t>
            </a:r>
            <a:r>
              <a:rPr lang="en-US" i="1" dirty="0" smtClean="0"/>
              <a:t>)</a:t>
            </a:r>
          </a:p>
          <a:p>
            <a:pPr lvl="1"/>
            <a:r>
              <a:rPr lang="en-US" dirty="0" smtClean="0"/>
              <a:t>(also </a:t>
            </a:r>
            <a:r>
              <a:rPr lang="en-US" i="1" dirty="0" smtClean="0"/>
              <a:t>FRSAD </a:t>
            </a:r>
            <a:r>
              <a:rPr lang="en-US" dirty="0" smtClean="0"/>
              <a:t>for subject authority data)</a:t>
            </a:r>
            <a:endParaRPr lang="en-US" dirty="0"/>
          </a:p>
        </p:txBody>
      </p:sp>
    </p:spTree>
    <p:extLst>
      <p:ext uri="{BB962C8B-B14F-4D97-AF65-F5344CB8AC3E}">
        <p14:creationId xmlns:p14="http://schemas.microsoft.com/office/powerpoint/2010/main" val="1952103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Functional Requirements for Authority Data (FRAD)</a:t>
            </a:r>
            <a:endParaRPr lang="en-US" i="1"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Ideal: 14 attributes to be recorded for authors in library systems (FRAD)</a:t>
            </a:r>
          </a:p>
          <a:p>
            <a:r>
              <a:rPr lang="en-US" dirty="0" smtClean="0"/>
              <a:t>In practice: </a:t>
            </a:r>
          </a:p>
          <a:p>
            <a:pPr lvl="1"/>
            <a:r>
              <a:rPr lang="en-US" dirty="0" smtClean="0"/>
              <a:t>9 are really “allowed” in library data about authors</a:t>
            </a:r>
          </a:p>
          <a:p>
            <a:pPr lvl="1"/>
            <a:r>
              <a:rPr lang="en-US" dirty="0" smtClean="0"/>
              <a:t>none are required</a:t>
            </a:r>
          </a:p>
          <a:p>
            <a:pPr lvl="1"/>
            <a:r>
              <a:rPr lang="en-US" dirty="0" smtClean="0"/>
              <a:t>In the six months since the new cataloging code’s been implemented, it’s unclear how much traction these new fields have gotten</a:t>
            </a:r>
          </a:p>
        </p:txBody>
      </p:sp>
    </p:spTree>
    <p:extLst>
      <p:ext uri="{BB962C8B-B14F-4D97-AF65-F5344CB8AC3E}">
        <p14:creationId xmlns:p14="http://schemas.microsoft.com/office/powerpoint/2010/main" val="4294820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67"/>
            <a:ext cx="7467600" cy="1143000"/>
          </a:xfrm>
        </p:spPr>
        <p:txBody>
          <a:bodyPr>
            <a:noAutofit/>
          </a:bodyPr>
          <a:lstStyle/>
          <a:p>
            <a:r>
              <a:rPr lang="en-US" sz="3600" dirty="0" smtClean="0"/>
              <a:t>Fields in author records (in libraries)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3119299"/>
              </p:ext>
            </p:extLst>
          </p:nvPr>
        </p:nvGraphicFramePr>
        <p:xfrm>
          <a:off x="1295400" y="979769"/>
          <a:ext cx="6781800" cy="5878231"/>
        </p:xfrm>
        <a:graphic>
          <a:graphicData uri="http://schemas.openxmlformats.org/drawingml/2006/table">
            <a:tbl>
              <a:tblPr firstRow="1" firstCol="1" bandRow="1">
                <a:tableStyleId>{5C22544A-7EE6-4342-B048-85BDC9FD1C3A}</a:tableStyleId>
              </a:tblPr>
              <a:tblGrid>
                <a:gridCol w="1319244"/>
                <a:gridCol w="5462556"/>
              </a:tblGrid>
              <a:tr h="497504">
                <a:tc>
                  <a:txBody>
                    <a:bodyPr/>
                    <a:lstStyle/>
                    <a:p>
                      <a:pPr marL="0" marR="0" algn="just">
                        <a:spcBef>
                          <a:spcPts val="0"/>
                        </a:spcBef>
                        <a:spcAft>
                          <a:spcPts val="600"/>
                        </a:spcAft>
                      </a:pPr>
                      <a:r>
                        <a:rPr lang="en-US" sz="2800" dirty="0">
                          <a:effectLst/>
                        </a:rPr>
                        <a:t>Code</a:t>
                      </a:r>
                      <a:endParaRPr lang="en-US" sz="2800" dirty="0">
                        <a:effectLst/>
                        <a:latin typeface="Times New Roman"/>
                        <a:ea typeface="Times New Roman"/>
                      </a:endParaRPr>
                    </a:p>
                  </a:txBody>
                  <a:tcPr marL="68580" marR="68580" marT="0" marB="0"/>
                </a:tc>
                <a:tc>
                  <a:txBody>
                    <a:bodyPr/>
                    <a:lstStyle/>
                    <a:p>
                      <a:pPr marL="0" marR="0" algn="just">
                        <a:spcBef>
                          <a:spcPts val="0"/>
                        </a:spcBef>
                        <a:spcAft>
                          <a:spcPts val="600"/>
                        </a:spcAft>
                      </a:pPr>
                      <a:r>
                        <a:rPr lang="en-US" sz="2800" dirty="0">
                          <a:effectLst/>
                        </a:rPr>
                        <a:t>Description</a:t>
                      </a:r>
                      <a:endParaRPr lang="en-US" sz="2800" dirty="0">
                        <a:effectLst/>
                        <a:latin typeface="Times New Roman"/>
                        <a:ea typeface="Times New Roman"/>
                      </a:endParaRPr>
                    </a:p>
                  </a:txBody>
                  <a:tcPr marL="68580" marR="68580" marT="0" marB="0"/>
                </a:tc>
              </a:tr>
              <a:tr h="497504">
                <a:tc>
                  <a:txBody>
                    <a:bodyPr/>
                    <a:lstStyle/>
                    <a:p>
                      <a:pPr marL="0" marR="0" algn="just">
                        <a:spcBef>
                          <a:spcPts val="0"/>
                        </a:spcBef>
                        <a:spcAft>
                          <a:spcPts val="600"/>
                        </a:spcAft>
                      </a:pPr>
                      <a:r>
                        <a:rPr lang="en-US" sz="2800" dirty="0">
                          <a:effectLst/>
                        </a:rPr>
                        <a:t>046</a:t>
                      </a:r>
                      <a:endParaRPr lang="en-US" sz="2800" dirty="0">
                        <a:effectLst/>
                        <a:latin typeface="Times New Roman"/>
                        <a:ea typeface="Times New Roman"/>
                      </a:endParaRPr>
                    </a:p>
                  </a:txBody>
                  <a:tcPr marL="68580" marR="68580" marT="0" marB="0">
                    <a:blipFill>
                      <a:blip r:embed="rId2"/>
                      <a:tile tx="0" ty="0" sx="100000" sy="100000" flip="none" algn="tl"/>
                    </a:blipFill>
                  </a:tcPr>
                </a:tc>
                <a:tc>
                  <a:txBody>
                    <a:bodyPr/>
                    <a:lstStyle/>
                    <a:p>
                      <a:pPr marL="0" marR="0" algn="just">
                        <a:spcBef>
                          <a:spcPts val="0"/>
                        </a:spcBef>
                        <a:spcAft>
                          <a:spcPts val="600"/>
                        </a:spcAft>
                      </a:pPr>
                      <a:r>
                        <a:rPr lang="en-US" sz="2800" dirty="0">
                          <a:solidFill>
                            <a:schemeClr val="bg1"/>
                          </a:solidFill>
                          <a:effectLst/>
                        </a:rPr>
                        <a:t>Special Coded Dates (R)</a:t>
                      </a:r>
                      <a:endParaRPr lang="en-US" sz="2800" dirty="0">
                        <a:solidFill>
                          <a:schemeClr val="bg1"/>
                        </a:solidFill>
                        <a:effectLst/>
                        <a:latin typeface="Times New Roman"/>
                        <a:ea typeface="Times New Roman"/>
                      </a:endParaRPr>
                    </a:p>
                  </a:txBody>
                  <a:tcPr marL="68580" marR="68580" marT="0" marB="0">
                    <a:blipFill>
                      <a:blip r:embed="rId2"/>
                      <a:tile tx="0" ty="0" sx="100000" sy="100000" flip="none" algn="tl"/>
                    </a:blipFill>
                  </a:tcPr>
                </a:tc>
              </a:tr>
              <a:tr h="497504">
                <a:tc>
                  <a:txBody>
                    <a:bodyPr/>
                    <a:lstStyle/>
                    <a:p>
                      <a:pPr marL="0" marR="0" algn="just">
                        <a:spcBef>
                          <a:spcPts val="0"/>
                        </a:spcBef>
                        <a:spcAft>
                          <a:spcPts val="600"/>
                        </a:spcAft>
                      </a:pPr>
                      <a:r>
                        <a:rPr lang="en-US" sz="2800" dirty="0">
                          <a:effectLst/>
                        </a:rPr>
                        <a:t>370</a:t>
                      </a:r>
                      <a:endParaRPr lang="en-US" sz="2800" dirty="0">
                        <a:effectLst/>
                        <a:latin typeface="Times New Roman"/>
                        <a:ea typeface="Times New Roman"/>
                      </a:endParaRPr>
                    </a:p>
                  </a:txBody>
                  <a:tcPr marL="68580" marR="68580" marT="0" marB="0"/>
                </a:tc>
                <a:tc>
                  <a:txBody>
                    <a:bodyPr/>
                    <a:lstStyle/>
                    <a:p>
                      <a:pPr marL="0" marR="0" algn="just">
                        <a:spcBef>
                          <a:spcPts val="0"/>
                        </a:spcBef>
                        <a:spcAft>
                          <a:spcPts val="600"/>
                        </a:spcAft>
                      </a:pPr>
                      <a:r>
                        <a:rPr lang="en-US" sz="2800">
                          <a:effectLst/>
                        </a:rPr>
                        <a:t>Associated Place (R)</a:t>
                      </a:r>
                      <a:endParaRPr lang="en-US" sz="2800">
                        <a:effectLst/>
                        <a:latin typeface="Times New Roman"/>
                        <a:ea typeface="Times New Roman"/>
                      </a:endParaRPr>
                    </a:p>
                  </a:txBody>
                  <a:tcPr marL="68580" marR="68580" marT="0" marB="0"/>
                </a:tc>
              </a:tr>
              <a:tr h="497504">
                <a:tc>
                  <a:txBody>
                    <a:bodyPr/>
                    <a:lstStyle/>
                    <a:p>
                      <a:pPr marL="0" marR="0" algn="just">
                        <a:spcBef>
                          <a:spcPts val="0"/>
                        </a:spcBef>
                        <a:spcAft>
                          <a:spcPts val="600"/>
                        </a:spcAft>
                      </a:pPr>
                      <a:r>
                        <a:rPr lang="en-US" sz="2800">
                          <a:effectLst/>
                        </a:rPr>
                        <a:t>372</a:t>
                      </a:r>
                      <a:endParaRPr lang="en-US" sz="2800">
                        <a:effectLst/>
                        <a:latin typeface="Times New Roman"/>
                        <a:ea typeface="Times New Roman"/>
                      </a:endParaRPr>
                    </a:p>
                  </a:txBody>
                  <a:tcPr marL="68580" marR="68580" marT="0" marB="0"/>
                </a:tc>
                <a:tc>
                  <a:txBody>
                    <a:bodyPr/>
                    <a:lstStyle/>
                    <a:p>
                      <a:pPr marL="0" marR="0" algn="just">
                        <a:spcBef>
                          <a:spcPts val="0"/>
                        </a:spcBef>
                        <a:spcAft>
                          <a:spcPts val="600"/>
                        </a:spcAft>
                      </a:pPr>
                      <a:r>
                        <a:rPr lang="en-US" sz="2800">
                          <a:effectLst/>
                        </a:rPr>
                        <a:t>Field of Activity (R)</a:t>
                      </a:r>
                      <a:endParaRPr lang="en-US" sz="2800">
                        <a:effectLst/>
                        <a:latin typeface="Times New Roman"/>
                        <a:ea typeface="Times New Roman"/>
                      </a:endParaRPr>
                    </a:p>
                  </a:txBody>
                  <a:tcPr marL="68580" marR="68580" marT="0" marB="0"/>
                </a:tc>
              </a:tr>
              <a:tr h="497504">
                <a:tc>
                  <a:txBody>
                    <a:bodyPr/>
                    <a:lstStyle/>
                    <a:p>
                      <a:pPr marL="0" marR="0" algn="just">
                        <a:spcBef>
                          <a:spcPts val="0"/>
                        </a:spcBef>
                        <a:spcAft>
                          <a:spcPts val="600"/>
                        </a:spcAft>
                      </a:pPr>
                      <a:r>
                        <a:rPr lang="en-US" sz="2800">
                          <a:effectLst/>
                        </a:rPr>
                        <a:t>373 </a:t>
                      </a:r>
                      <a:endParaRPr lang="en-US" sz="2800">
                        <a:effectLst/>
                        <a:latin typeface="Times New Roman"/>
                        <a:ea typeface="Times New Roman"/>
                      </a:endParaRPr>
                    </a:p>
                  </a:txBody>
                  <a:tcPr marL="68580" marR="68580" marT="0" marB="0"/>
                </a:tc>
                <a:tc>
                  <a:txBody>
                    <a:bodyPr/>
                    <a:lstStyle/>
                    <a:p>
                      <a:pPr marL="0" marR="0" algn="just">
                        <a:spcBef>
                          <a:spcPts val="0"/>
                        </a:spcBef>
                        <a:spcAft>
                          <a:spcPts val="600"/>
                        </a:spcAft>
                      </a:pPr>
                      <a:r>
                        <a:rPr lang="en-US" sz="2800" dirty="0">
                          <a:effectLst/>
                        </a:rPr>
                        <a:t>Associated Group (R) </a:t>
                      </a:r>
                      <a:endParaRPr lang="en-US" sz="2800" dirty="0">
                        <a:effectLst/>
                        <a:latin typeface="Times New Roman"/>
                        <a:ea typeface="Times New Roman"/>
                      </a:endParaRPr>
                    </a:p>
                  </a:txBody>
                  <a:tcPr marL="68580" marR="68580" marT="0" marB="0"/>
                </a:tc>
              </a:tr>
              <a:tr h="497504">
                <a:tc>
                  <a:txBody>
                    <a:bodyPr/>
                    <a:lstStyle/>
                    <a:p>
                      <a:pPr marL="0" marR="0" algn="just">
                        <a:spcBef>
                          <a:spcPts val="0"/>
                        </a:spcBef>
                        <a:spcAft>
                          <a:spcPts val="600"/>
                        </a:spcAft>
                      </a:pPr>
                      <a:r>
                        <a:rPr lang="en-US" sz="2800">
                          <a:effectLst/>
                        </a:rPr>
                        <a:t>374</a:t>
                      </a:r>
                      <a:endParaRPr lang="en-US" sz="2800">
                        <a:effectLst/>
                        <a:latin typeface="Times New Roman"/>
                        <a:ea typeface="Times New Roman"/>
                      </a:endParaRPr>
                    </a:p>
                  </a:txBody>
                  <a:tcPr marL="68580" marR="68580" marT="0" marB="0"/>
                </a:tc>
                <a:tc>
                  <a:txBody>
                    <a:bodyPr/>
                    <a:lstStyle/>
                    <a:p>
                      <a:pPr marL="0" marR="0" algn="just">
                        <a:spcBef>
                          <a:spcPts val="0"/>
                        </a:spcBef>
                        <a:spcAft>
                          <a:spcPts val="600"/>
                        </a:spcAft>
                      </a:pPr>
                      <a:r>
                        <a:rPr lang="en-US" sz="2800">
                          <a:effectLst/>
                        </a:rPr>
                        <a:t>Occupation (R)</a:t>
                      </a:r>
                      <a:endParaRPr lang="en-US" sz="2800">
                        <a:effectLst/>
                        <a:latin typeface="Times New Roman"/>
                        <a:ea typeface="Times New Roman"/>
                      </a:endParaRPr>
                    </a:p>
                  </a:txBody>
                  <a:tcPr marL="68580" marR="68580" marT="0" marB="0"/>
                </a:tc>
              </a:tr>
              <a:tr h="497504">
                <a:tc>
                  <a:txBody>
                    <a:bodyPr/>
                    <a:lstStyle/>
                    <a:p>
                      <a:pPr marL="0" marR="0" algn="just">
                        <a:spcBef>
                          <a:spcPts val="0"/>
                        </a:spcBef>
                        <a:spcAft>
                          <a:spcPts val="600"/>
                        </a:spcAft>
                      </a:pPr>
                      <a:r>
                        <a:rPr lang="en-US" sz="2800">
                          <a:effectLst/>
                        </a:rPr>
                        <a:t>375</a:t>
                      </a:r>
                      <a:endParaRPr lang="en-US" sz="2800">
                        <a:effectLst/>
                        <a:latin typeface="Times New Roman"/>
                        <a:ea typeface="Times New Roman"/>
                      </a:endParaRPr>
                    </a:p>
                  </a:txBody>
                  <a:tcPr marL="68580" marR="68580" marT="0" marB="0"/>
                </a:tc>
                <a:tc>
                  <a:txBody>
                    <a:bodyPr/>
                    <a:lstStyle/>
                    <a:p>
                      <a:pPr marL="0" marR="0" algn="just">
                        <a:spcBef>
                          <a:spcPts val="0"/>
                        </a:spcBef>
                        <a:spcAft>
                          <a:spcPts val="600"/>
                        </a:spcAft>
                      </a:pPr>
                      <a:r>
                        <a:rPr lang="en-US" sz="2800" dirty="0">
                          <a:effectLst/>
                        </a:rPr>
                        <a:t>Gender (R)</a:t>
                      </a:r>
                      <a:endParaRPr lang="en-US" sz="2800" dirty="0">
                        <a:effectLst/>
                        <a:latin typeface="Times New Roman"/>
                        <a:ea typeface="Times New Roman"/>
                      </a:endParaRPr>
                    </a:p>
                  </a:txBody>
                  <a:tcPr marL="68580" marR="68580" marT="0" marB="0"/>
                </a:tc>
              </a:tr>
              <a:tr h="497504">
                <a:tc>
                  <a:txBody>
                    <a:bodyPr/>
                    <a:lstStyle/>
                    <a:p>
                      <a:pPr marL="0" marR="0" algn="just">
                        <a:spcBef>
                          <a:spcPts val="0"/>
                        </a:spcBef>
                        <a:spcAft>
                          <a:spcPts val="600"/>
                        </a:spcAft>
                      </a:pPr>
                      <a:r>
                        <a:rPr lang="en-US" sz="2800">
                          <a:effectLst/>
                        </a:rPr>
                        <a:t>376</a:t>
                      </a:r>
                      <a:endParaRPr lang="en-US" sz="2800">
                        <a:effectLst/>
                        <a:latin typeface="Times New Roman"/>
                        <a:ea typeface="Times New Roman"/>
                      </a:endParaRPr>
                    </a:p>
                  </a:txBody>
                  <a:tcPr marL="68580" marR="68580" marT="0" marB="0"/>
                </a:tc>
                <a:tc>
                  <a:txBody>
                    <a:bodyPr/>
                    <a:lstStyle/>
                    <a:p>
                      <a:pPr marL="0" marR="0" algn="just">
                        <a:spcBef>
                          <a:spcPts val="0"/>
                        </a:spcBef>
                        <a:spcAft>
                          <a:spcPts val="600"/>
                        </a:spcAft>
                      </a:pPr>
                      <a:r>
                        <a:rPr lang="en-US" sz="2800" dirty="0">
                          <a:effectLst/>
                        </a:rPr>
                        <a:t>Family Information (R)</a:t>
                      </a:r>
                      <a:endParaRPr lang="en-US" sz="2800" dirty="0">
                        <a:effectLst/>
                        <a:latin typeface="Times New Roman"/>
                        <a:ea typeface="Times New Roman"/>
                      </a:endParaRPr>
                    </a:p>
                  </a:txBody>
                  <a:tcPr marL="68580" marR="68580" marT="0" marB="0"/>
                </a:tc>
              </a:tr>
              <a:tr h="497504">
                <a:tc>
                  <a:txBody>
                    <a:bodyPr/>
                    <a:lstStyle/>
                    <a:p>
                      <a:pPr marL="0" marR="0" algn="just">
                        <a:spcBef>
                          <a:spcPts val="0"/>
                        </a:spcBef>
                        <a:spcAft>
                          <a:spcPts val="600"/>
                        </a:spcAft>
                      </a:pPr>
                      <a:r>
                        <a:rPr lang="en-US" sz="2800">
                          <a:effectLst/>
                        </a:rPr>
                        <a:t>377</a:t>
                      </a:r>
                      <a:endParaRPr lang="en-US" sz="2800">
                        <a:effectLst/>
                        <a:latin typeface="Times New Roman"/>
                        <a:ea typeface="Times New Roman"/>
                      </a:endParaRPr>
                    </a:p>
                  </a:txBody>
                  <a:tcPr marL="68580" marR="68580" marT="0" marB="0"/>
                </a:tc>
                <a:tc>
                  <a:txBody>
                    <a:bodyPr/>
                    <a:lstStyle/>
                    <a:p>
                      <a:pPr marL="0" marR="0" algn="just">
                        <a:spcBef>
                          <a:spcPts val="0"/>
                        </a:spcBef>
                        <a:spcAft>
                          <a:spcPts val="600"/>
                        </a:spcAft>
                      </a:pPr>
                      <a:r>
                        <a:rPr lang="en-US" sz="2800" dirty="0">
                          <a:effectLst/>
                        </a:rPr>
                        <a:t>Associated Language (R)</a:t>
                      </a:r>
                      <a:endParaRPr lang="en-US" sz="2800" dirty="0">
                        <a:effectLst/>
                        <a:latin typeface="Times New Roman"/>
                        <a:ea typeface="Times New Roman"/>
                      </a:endParaRPr>
                    </a:p>
                  </a:txBody>
                  <a:tcPr marL="68580" marR="68580" marT="0" marB="0"/>
                </a:tc>
              </a:tr>
              <a:tr h="497504">
                <a:tc>
                  <a:txBody>
                    <a:bodyPr/>
                    <a:lstStyle/>
                    <a:p>
                      <a:pPr marL="0" marR="0" algn="just">
                        <a:spcBef>
                          <a:spcPts val="0"/>
                        </a:spcBef>
                        <a:spcAft>
                          <a:spcPts val="600"/>
                        </a:spcAft>
                      </a:pPr>
                      <a:r>
                        <a:rPr lang="en-US" sz="2800">
                          <a:effectLst/>
                        </a:rPr>
                        <a:t>378</a:t>
                      </a:r>
                      <a:endParaRPr lang="en-US" sz="2800">
                        <a:effectLst/>
                        <a:latin typeface="Times New Roman"/>
                        <a:ea typeface="Times New Roman"/>
                      </a:endParaRPr>
                    </a:p>
                  </a:txBody>
                  <a:tcPr marL="68580" marR="68580" marT="0" marB="0"/>
                </a:tc>
                <a:tc>
                  <a:txBody>
                    <a:bodyPr/>
                    <a:lstStyle/>
                    <a:p>
                      <a:pPr marL="0" marR="0" algn="just">
                        <a:spcBef>
                          <a:spcPts val="0"/>
                        </a:spcBef>
                        <a:spcAft>
                          <a:spcPts val="600"/>
                        </a:spcAft>
                      </a:pPr>
                      <a:r>
                        <a:rPr lang="en-US" sz="2800">
                          <a:effectLst/>
                        </a:rPr>
                        <a:t>Fuller Form of Personal Name (R)</a:t>
                      </a:r>
                      <a:endParaRPr lang="en-US" sz="2800">
                        <a:effectLst/>
                        <a:latin typeface="Times New Roman"/>
                        <a:ea typeface="Times New Roman"/>
                      </a:endParaRPr>
                    </a:p>
                  </a:txBody>
                  <a:tcPr marL="68580" marR="68580" marT="0" marB="0"/>
                </a:tc>
              </a:tr>
              <a:tr h="547255">
                <a:tc>
                  <a:txBody>
                    <a:bodyPr/>
                    <a:lstStyle/>
                    <a:p>
                      <a:pPr marL="0" marR="0" algn="just">
                        <a:spcBef>
                          <a:spcPts val="0"/>
                        </a:spcBef>
                        <a:spcAft>
                          <a:spcPts val="600"/>
                        </a:spcAft>
                      </a:pPr>
                      <a:r>
                        <a:rPr lang="en-US" sz="2800" dirty="0">
                          <a:effectLst/>
                        </a:rPr>
                        <a:t>678</a:t>
                      </a:r>
                      <a:endParaRPr lang="en-US" sz="2800" dirty="0">
                        <a:effectLst/>
                        <a:latin typeface="Times New Roman"/>
                        <a:ea typeface="Times New Roman"/>
                      </a:endParaRPr>
                    </a:p>
                  </a:txBody>
                  <a:tcPr marL="68580" marR="68580" marT="0" marB="0">
                    <a:blipFill>
                      <a:blip r:embed="rId2"/>
                      <a:tile tx="0" ty="0" sx="100000" sy="100000" flip="none" algn="tl"/>
                    </a:blipFill>
                  </a:tcPr>
                </a:tc>
                <a:tc>
                  <a:txBody>
                    <a:bodyPr/>
                    <a:lstStyle/>
                    <a:p>
                      <a:pPr marL="0" marR="0" algn="l"/>
                      <a:r>
                        <a:rPr lang="en-US" sz="2800" dirty="0">
                          <a:solidFill>
                            <a:schemeClr val="bg1"/>
                          </a:solidFill>
                          <a:effectLst/>
                        </a:rPr>
                        <a:t>Biographical or Historical Data </a:t>
                      </a:r>
                      <a:endParaRPr lang="en-US" sz="2800" b="1" dirty="0">
                        <a:solidFill>
                          <a:schemeClr val="bg1"/>
                        </a:solidFill>
                        <a:effectLst/>
                        <a:latin typeface="Calibri"/>
                        <a:ea typeface="Times New Roman"/>
                      </a:endParaRPr>
                    </a:p>
                  </a:txBody>
                  <a:tcPr marL="68580" marR="68580" marT="0" marB="0">
                    <a:blipFill>
                      <a:blip r:embed="rId2"/>
                      <a:tile tx="0" ty="0" sx="100000" sy="100000" flip="none" algn="tl"/>
                    </a:blipFill>
                  </a:tcPr>
                </a:tc>
              </a:tr>
            </a:tbl>
          </a:graphicData>
        </a:graphic>
      </p:graphicFrame>
    </p:spTree>
    <p:extLst>
      <p:ext uri="{BB962C8B-B14F-4D97-AF65-F5344CB8AC3E}">
        <p14:creationId xmlns:p14="http://schemas.microsoft.com/office/powerpoint/2010/main" val="2102634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Authorship in digital systems</a:t>
            </a:r>
            <a:endParaRPr lang="en-US" dirty="0"/>
          </a:p>
        </p:txBody>
      </p:sp>
      <p:sp>
        <p:nvSpPr>
          <p:cNvPr id="3" name="Content Placeholder 2"/>
          <p:cNvSpPr>
            <a:spLocks noGrp="1"/>
          </p:cNvSpPr>
          <p:nvPr>
            <p:ph idx="1"/>
          </p:nvPr>
        </p:nvSpPr>
        <p:spPr/>
        <p:txBody>
          <a:bodyPr/>
          <a:lstStyle/>
          <a:p>
            <a:r>
              <a:rPr lang="en-US" dirty="0"/>
              <a:t>Authorship is more complex than the schematic for “Group 1 entities” we saw shows…  </a:t>
            </a:r>
          </a:p>
          <a:p>
            <a:r>
              <a:rPr lang="en-US" dirty="0"/>
              <a:t>And authors are more complex than the data we can record about them in library systems!</a:t>
            </a:r>
          </a:p>
          <a:p>
            <a:pPr lvl="1"/>
            <a:r>
              <a:rPr lang="en-US" dirty="0"/>
              <a:t>Consider the data that Wikipedia records about authors in the text </a:t>
            </a:r>
            <a:r>
              <a:rPr lang="en-US" dirty="0" smtClean="0"/>
              <a:t>boxes…</a:t>
            </a:r>
            <a:endParaRPr lang="en-US" dirty="0"/>
          </a:p>
          <a:p>
            <a:endParaRPr lang="en-US" dirty="0"/>
          </a:p>
        </p:txBody>
      </p:sp>
    </p:spTree>
    <p:extLst>
      <p:ext uri="{BB962C8B-B14F-4D97-AF65-F5344CB8AC3E}">
        <p14:creationId xmlns:p14="http://schemas.microsoft.com/office/powerpoint/2010/main" val="2042404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Wikipedia permits the addition non-traditional attributes</a:t>
            </a:r>
            <a:r>
              <a:rPr lang="en-US" dirty="0" smtClean="0"/>
              <a:t>:</a:t>
            </a:r>
            <a:endParaRPr lang="en-US" dirty="0"/>
          </a:p>
        </p:txBody>
      </p:sp>
      <p:sp>
        <p:nvSpPr>
          <p:cNvPr id="3" name="Content Placeholder 2"/>
          <p:cNvSpPr>
            <a:spLocks noGrp="1"/>
          </p:cNvSpPr>
          <p:nvPr>
            <p:ph idx="1"/>
          </p:nvPr>
        </p:nvSpPr>
        <p:spPr/>
        <p:txBody>
          <a:bodyPr numCol="3">
            <a:normAutofit fontScale="77500" lnSpcReduction="20000"/>
          </a:bodyPr>
          <a:lstStyle/>
          <a:p>
            <a:r>
              <a:rPr lang="en-US" dirty="0" smtClean="0"/>
              <a:t>achievement</a:t>
            </a:r>
            <a:endParaRPr lang="en-US" dirty="0"/>
          </a:p>
          <a:p>
            <a:r>
              <a:rPr lang="en-US" dirty="0"/>
              <a:t>age</a:t>
            </a:r>
          </a:p>
          <a:p>
            <a:r>
              <a:rPr lang="en-US" dirty="0" err="1"/>
              <a:t>astrologicalSign</a:t>
            </a:r>
            <a:endParaRPr lang="en-US" dirty="0"/>
          </a:p>
          <a:p>
            <a:r>
              <a:rPr lang="en-US" dirty="0"/>
              <a:t>award</a:t>
            </a:r>
          </a:p>
          <a:p>
            <a:r>
              <a:rPr lang="en-US" dirty="0" err="1"/>
              <a:t>bodyDiscovered</a:t>
            </a:r>
            <a:endParaRPr lang="en-US" dirty="0"/>
          </a:p>
          <a:p>
            <a:r>
              <a:rPr lang="en-US" dirty="0" err="1"/>
              <a:t>bustSize</a:t>
            </a:r>
            <a:endParaRPr lang="en-US" dirty="0"/>
          </a:p>
          <a:p>
            <a:r>
              <a:rPr lang="en-US" dirty="0"/>
              <a:t>citizenship</a:t>
            </a:r>
          </a:p>
          <a:p>
            <a:r>
              <a:rPr lang="en-US" dirty="0"/>
              <a:t>complexion</a:t>
            </a:r>
          </a:p>
          <a:p>
            <a:r>
              <a:rPr lang="en-US" dirty="0" err="1" smtClean="0"/>
              <a:t>deathCause</a:t>
            </a:r>
            <a:endParaRPr lang="en-US" dirty="0" smtClean="0"/>
          </a:p>
          <a:p>
            <a:r>
              <a:rPr lang="en-US" dirty="0" smtClean="0"/>
              <a:t>ethnicity</a:t>
            </a:r>
            <a:endParaRPr lang="en-US" dirty="0"/>
          </a:p>
          <a:p>
            <a:r>
              <a:rPr lang="en-US" dirty="0" err="1"/>
              <a:t>eyeColor</a:t>
            </a:r>
            <a:endParaRPr lang="en-US" dirty="0"/>
          </a:p>
          <a:p>
            <a:r>
              <a:rPr lang="en-US" dirty="0" err="1"/>
              <a:t>hairColor</a:t>
            </a:r>
            <a:endParaRPr lang="en-US" dirty="0"/>
          </a:p>
          <a:p>
            <a:r>
              <a:rPr lang="en-US" dirty="0" err="1"/>
              <a:t>hasNaturalBust</a:t>
            </a:r>
            <a:endParaRPr lang="en-US" dirty="0"/>
          </a:p>
          <a:p>
            <a:r>
              <a:rPr lang="en-US" dirty="0" err="1"/>
              <a:t>hipSize</a:t>
            </a:r>
            <a:endParaRPr lang="en-US" dirty="0"/>
          </a:p>
          <a:p>
            <a:r>
              <a:rPr lang="en-US" dirty="0" err="1"/>
              <a:t>honours</a:t>
            </a:r>
            <a:endParaRPr lang="en-US" dirty="0"/>
          </a:p>
          <a:p>
            <a:r>
              <a:rPr lang="en-US" dirty="0"/>
              <a:t>ideology</a:t>
            </a:r>
          </a:p>
          <a:p>
            <a:r>
              <a:rPr lang="en-US" dirty="0"/>
              <a:t>measurements</a:t>
            </a:r>
          </a:p>
          <a:p>
            <a:r>
              <a:rPr lang="en-US" dirty="0" err="1"/>
              <a:t>militaryBranch</a:t>
            </a:r>
            <a:endParaRPr lang="en-US" dirty="0"/>
          </a:p>
          <a:p>
            <a:r>
              <a:rPr lang="en-US" dirty="0"/>
              <a:t>nationality</a:t>
            </a:r>
          </a:p>
          <a:p>
            <a:r>
              <a:rPr lang="en-US" dirty="0" err="1"/>
              <a:t>networth</a:t>
            </a:r>
            <a:r>
              <a:rPr lang="en-US" dirty="0"/>
              <a:t> </a:t>
            </a:r>
          </a:p>
          <a:p>
            <a:r>
              <a:rPr lang="en-US" dirty="0" err="1"/>
              <a:t>noteOnRestingPlace</a:t>
            </a:r>
            <a:endParaRPr lang="en-US" dirty="0"/>
          </a:p>
          <a:p>
            <a:r>
              <a:rPr lang="en-US" dirty="0"/>
              <a:t>party </a:t>
            </a:r>
          </a:p>
          <a:p>
            <a:r>
              <a:rPr lang="en-US" dirty="0" err="1"/>
              <a:t>philosophicalSchool</a:t>
            </a:r>
            <a:endParaRPr lang="en-US" dirty="0"/>
          </a:p>
          <a:p>
            <a:r>
              <a:rPr lang="en-US" dirty="0"/>
              <a:t>piercing</a:t>
            </a:r>
          </a:p>
          <a:p>
            <a:r>
              <a:rPr lang="en-US" dirty="0" err="1"/>
              <a:t>restingPlacePosition</a:t>
            </a:r>
            <a:endParaRPr lang="en-US" dirty="0"/>
          </a:p>
          <a:p>
            <a:r>
              <a:rPr lang="en-US" dirty="0"/>
              <a:t>salary</a:t>
            </a:r>
          </a:p>
          <a:p>
            <a:r>
              <a:rPr lang="en-US" dirty="0" err="1"/>
              <a:t>shoeNumber</a:t>
            </a:r>
            <a:endParaRPr lang="en-US" dirty="0"/>
          </a:p>
          <a:p>
            <a:r>
              <a:rPr lang="en-US" dirty="0"/>
              <a:t>tattoo</a:t>
            </a:r>
          </a:p>
          <a:p>
            <a:r>
              <a:rPr lang="en-US" dirty="0" err="1" smtClean="0"/>
              <a:t>waistSize</a:t>
            </a:r>
            <a:r>
              <a:rPr lang="en-US" dirty="0"/>
              <a:t/>
            </a:r>
            <a:br>
              <a:rPr lang="en-US" dirty="0"/>
            </a:br>
            <a:endParaRPr lang="en-US" dirty="0"/>
          </a:p>
        </p:txBody>
      </p:sp>
      <p:sp>
        <p:nvSpPr>
          <p:cNvPr id="4" name="TextBox 3"/>
          <p:cNvSpPr txBox="1"/>
          <p:nvPr/>
        </p:nvSpPr>
        <p:spPr>
          <a:xfrm>
            <a:off x="609600" y="6488668"/>
            <a:ext cx="7848600" cy="369332"/>
          </a:xfrm>
          <a:prstGeom prst="rect">
            <a:avLst/>
          </a:prstGeom>
          <a:noFill/>
        </p:spPr>
        <p:txBody>
          <a:bodyPr wrap="square" rtlCol="0">
            <a:spAutoFit/>
          </a:bodyPr>
          <a:lstStyle/>
          <a:p>
            <a:pPr algn="ctr"/>
            <a:r>
              <a:rPr lang="en-US" dirty="0" smtClean="0"/>
              <a:t>Thanks to Felicity Dykas for compiling this list</a:t>
            </a:r>
            <a:endParaRPr lang="en-US" dirty="0"/>
          </a:p>
        </p:txBody>
      </p:sp>
    </p:spTree>
    <p:extLst>
      <p:ext uri="{BB962C8B-B14F-4D97-AF65-F5344CB8AC3E}">
        <p14:creationId xmlns:p14="http://schemas.microsoft.com/office/powerpoint/2010/main" val="1506881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of author data in MERLIN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MERLIN: our cluster of academic libraries in MO</a:t>
            </a:r>
          </a:p>
          <a:p>
            <a:r>
              <a:rPr lang="en-US" dirty="0" smtClean="0"/>
              <a:t>Library data (</a:t>
            </a:r>
            <a:r>
              <a:rPr lang="en-US" dirty="0" err="1" smtClean="0"/>
              <a:t>pn</a:t>
            </a:r>
            <a:r>
              <a:rPr lang="en-US" dirty="0" smtClean="0"/>
              <a:t> authority records) about authors for the MERLIN cluster was downloaded on September 30</a:t>
            </a:r>
          </a:p>
          <a:p>
            <a:r>
              <a:rPr lang="en-US" dirty="0" smtClean="0"/>
              <a:t>In the past three days, I have frantically been analyzing these records!</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1026" name="Picture 2" descr="C:\Users\moulaisonhe.000\Desktop\MOBIUS 2013-09-30 10-11-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3882515" cy="33215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6553200"/>
            <a:ext cx="7848600" cy="369332"/>
          </a:xfrm>
          <a:prstGeom prst="rect">
            <a:avLst/>
          </a:prstGeom>
          <a:noFill/>
        </p:spPr>
        <p:txBody>
          <a:bodyPr wrap="square" rtlCol="0">
            <a:spAutoFit/>
          </a:bodyPr>
          <a:lstStyle/>
          <a:p>
            <a:pPr algn="ctr"/>
            <a:r>
              <a:rPr lang="en-US" dirty="0" smtClean="0"/>
              <a:t>Thanks to Felicity Dykas for pulling this data</a:t>
            </a:r>
            <a:endParaRPr lang="en-US" dirty="0"/>
          </a:p>
        </p:txBody>
      </p:sp>
    </p:spTree>
    <p:extLst>
      <p:ext uri="{BB962C8B-B14F-4D97-AF65-F5344CB8AC3E}">
        <p14:creationId xmlns:p14="http://schemas.microsoft.com/office/powerpoint/2010/main" val="1193675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1,156,315 records pulled</a:t>
            </a:r>
          </a:p>
          <a:p>
            <a:pPr lvl="1"/>
            <a:r>
              <a:rPr lang="en-US" dirty="0" smtClean="0"/>
              <a:t>All used as “authors” and not as “subjects” in MERLIN bibliographic records</a:t>
            </a:r>
          </a:p>
          <a:p>
            <a:pPr lvl="1"/>
            <a:r>
              <a:rPr lang="en-US" dirty="0" smtClean="0"/>
              <a:t>Pulled as four Excel files</a:t>
            </a:r>
          </a:p>
          <a:p>
            <a:endParaRPr lang="en-US" dirty="0" smtClean="0"/>
          </a:p>
          <a:p>
            <a:r>
              <a:rPr lang="en-US" dirty="0" smtClean="0"/>
              <a:t>6,500 records retained for analysis</a:t>
            </a:r>
          </a:p>
          <a:p>
            <a:pPr lvl="1"/>
            <a:r>
              <a:rPr lang="en-US" dirty="0"/>
              <a:t>4606 records </a:t>
            </a:r>
            <a:r>
              <a:rPr lang="en-US" dirty="0" smtClean="0"/>
              <a:t>(70.8%) with </a:t>
            </a:r>
            <a:r>
              <a:rPr lang="en-US" dirty="0"/>
              <a:t>no additional data</a:t>
            </a:r>
          </a:p>
          <a:p>
            <a:pPr lvl="1"/>
            <a:r>
              <a:rPr lang="en-US" dirty="0"/>
              <a:t>1895 records </a:t>
            </a:r>
            <a:r>
              <a:rPr lang="en-US" dirty="0" smtClean="0"/>
              <a:t>(29.2%) with </a:t>
            </a:r>
            <a:r>
              <a:rPr lang="en-US" i="1" dirty="0"/>
              <a:t>some</a:t>
            </a:r>
            <a:r>
              <a:rPr lang="en-US" dirty="0"/>
              <a:t> additional </a:t>
            </a:r>
            <a:r>
              <a:rPr lang="en-US" dirty="0" smtClean="0"/>
              <a:t>data included in the record</a:t>
            </a:r>
            <a:endParaRPr lang="en-US" dirty="0"/>
          </a:p>
          <a:p>
            <a:pPr lvl="1"/>
            <a:endParaRPr lang="en-US" dirty="0"/>
          </a:p>
        </p:txBody>
      </p:sp>
    </p:spTree>
    <p:extLst>
      <p:ext uri="{BB962C8B-B14F-4D97-AF65-F5344CB8AC3E}">
        <p14:creationId xmlns:p14="http://schemas.microsoft.com/office/powerpoint/2010/main" val="4053091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1632651"/>
              </p:ext>
            </p:extLst>
          </p:nvPr>
        </p:nvGraphicFramePr>
        <p:xfrm>
          <a:off x="0" y="-1"/>
          <a:ext cx="9144001" cy="7768722"/>
        </p:xfrm>
        <a:graphic>
          <a:graphicData uri="http://schemas.openxmlformats.org/drawingml/2006/table">
            <a:tbl>
              <a:tblPr firstRow="1" firstCol="1" bandRow="1">
                <a:tableStyleId>{5C22544A-7EE6-4342-B048-85BDC9FD1C3A}</a:tableStyleId>
              </a:tblPr>
              <a:tblGrid>
                <a:gridCol w="1973431"/>
                <a:gridCol w="1927690"/>
                <a:gridCol w="1895017"/>
                <a:gridCol w="1895017"/>
                <a:gridCol w="1452846"/>
              </a:tblGrid>
              <a:tr h="1418518">
                <a:tc>
                  <a:txBody>
                    <a:bodyPr/>
                    <a:lstStyle/>
                    <a:p>
                      <a:pPr marL="0" marR="0" algn="just">
                        <a:spcBef>
                          <a:spcPts val="0"/>
                        </a:spcBef>
                        <a:spcAft>
                          <a:spcPts val="600"/>
                        </a:spcAft>
                      </a:pPr>
                      <a:r>
                        <a:rPr lang="en-US" sz="2400" dirty="0">
                          <a:effectLst/>
                        </a:rPr>
                        <a:t>Description</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dirty="0" smtClean="0">
                          <a:effectLst/>
                        </a:rPr>
                        <a:t># records with content</a:t>
                      </a:r>
                      <a:r>
                        <a:rPr lang="en-US" sz="2400" baseline="0" dirty="0" smtClean="0">
                          <a:effectLst/>
                        </a:rPr>
                        <a:t> in the field</a:t>
                      </a:r>
                      <a:endParaRPr lang="en-US" sz="2400" dirty="0">
                        <a:effectLst/>
                      </a:endParaRPr>
                    </a:p>
                  </a:txBody>
                  <a:tcPr marL="68580" marR="68580" marT="0" marB="0"/>
                </a:tc>
                <a:tc>
                  <a:txBody>
                    <a:bodyPr/>
                    <a:lstStyle/>
                    <a:p>
                      <a:pPr marL="0" marR="0" algn="ctr">
                        <a:spcBef>
                          <a:spcPts val="0"/>
                        </a:spcBef>
                        <a:spcAft>
                          <a:spcPts val="600"/>
                        </a:spcAft>
                      </a:pPr>
                      <a:r>
                        <a:rPr lang="en-US" sz="2400" dirty="0" smtClean="0">
                          <a:effectLst/>
                        </a:rPr>
                        <a:t>%</a:t>
                      </a:r>
                      <a:r>
                        <a:rPr lang="en-US" sz="2400" baseline="0" dirty="0" smtClean="0">
                          <a:effectLst/>
                        </a:rPr>
                        <a:t> </a:t>
                      </a:r>
                      <a:r>
                        <a:rPr lang="en-US" sz="2400" dirty="0" smtClean="0">
                          <a:effectLst/>
                        </a:rPr>
                        <a:t>of total pull</a:t>
                      </a:r>
                    </a:p>
                    <a:p>
                      <a:pPr marL="0" marR="0" indent="0" algn="ctr" defTabSz="914400" rtl="0" eaLnBrk="1" fontAlgn="auto" latinLnBrk="0" hangingPunct="1">
                        <a:lnSpc>
                          <a:spcPct val="100000"/>
                        </a:lnSpc>
                        <a:spcBef>
                          <a:spcPts val="0"/>
                        </a:spcBef>
                        <a:spcAft>
                          <a:spcPts val="600"/>
                        </a:spcAft>
                        <a:buClrTx/>
                        <a:buSzTx/>
                        <a:buFontTx/>
                        <a:buNone/>
                        <a:tabLst/>
                        <a:defRPr/>
                      </a:pPr>
                      <a:r>
                        <a:rPr lang="en-US" sz="2400" dirty="0" smtClean="0">
                          <a:effectLst/>
                        </a:rPr>
                        <a:t>N=6500</a:t>
                      </a:r>
                      <a:endParaRPr lang="en-US" sz="2400" dirty="0" smtClean="0">
                        <a:effectLst/>
                        <a:latin typeface="Times New Roman"/>
                        <a:ea typeface="Times New Roman"/>
                      </a:endParaRPr>
                    </a:p>
                    <a:p>
                      <a:pPr marL="0" marR="0" algn="ctr">
                        <a:spcBef>
                          <a:spcPts val="0"/>
                        </a:spcBef>
                        <a:spcAft>
                          <a:spcPts val="600"/>
                        </a:spcAft>
                      </a:pPr>
                      <a:endParaRPr lang="en-US" sz="24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dirty="0" smtClean="0">
                          <a:effectLst/>
                          <a:latin typeface="+mj-lt"/>
                          <a:ea typeface="Times New Roman"/>
                        </a:rPr>
                        <a:t>% of  records with </a:t>
                      </a:r>
                      <a:r>
                        <a:rPr lang="en-US" sz="2400" i="1" dirty="0" smtClean="0">
                          <a:effectLst/>
                          <a:latin typeface="+mj-lt"/>
                          <a:ea typeface="Times New Roman"/>
                        </a:rPr>
                        <a:t>some</a:t>
                      </a:r>
                      <a:r>
                        <a:rPr lang="en-US" sz="2400" dirty="0" smtClean="0">
                          <a:effectLst/>
                          <a:latin typeface="+mj-lt"/>
                          <a:ea typeface="Times New Roman"/>
                        </a:rPr>
                        <a:t> data</a:t>
                      </a:r>
                    </a:p>
                    <a:p>
                      <a:pPr marL="0" marR="0" algn="ctr">
                        <a:spcBef>
                          <a:spcPts val="0"/>
                        </a:spcBef>
                        <a:spcAft>
                          <a:spcPts val="600"/>
                        </a:spcAft>
                      </a:pPr>
                      <a:r>
                        <a:rPr lang="en-US" sz="2400" dirty="0" smtClean="0">
                          <a:effectLst/>
                          <a:latin typeface="+mj-lt"/>
                          <a:ea typeface="Times New Roman"/>
                        </a:rPr>
                        <a:t>n=1895</a:t>
                      </a:r>
                      <a:endParaRPr lang="en-US" sz="2400" dirty="0">
                        <a:effectLst/>
                        <a:latin typeface="+mj-lt"/>
                        <a:ea typeface="Times New Roman"/>
                      </a:endParaRPr>
                    </a:p>
                  </a:txBody>
                  <a:tcPr marL="68580" marR="68580" marT="0" marB="0"/>
                </a:tc>
                <a:tc>
                  <a:txBody>
                    <a:bodyPr/>
                    <a:lstStyle/>
                    <a:p>
                      <a:pPr marL="0" marR="0" algn="ctr">
                        <a:spcBef>
                          <a:spcPts val="0"/>
                        </a:spcBef>
                        <a:spcAft>
                          <a:spcPts val="600"/>
                        </a:spcAft>
                      </a:pPr>
                      <a:r>
                        <a:rPr lang="en-US" sz="2400" dirty="0">
                          <a:effectLst/>
                        </a:rPr>
                        <a:t>Records with multiples of a single field</a:t>
                      </a:r>
                      <a:endParaRPr lang="en-US" sz="24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80917">
                <a:tc>
                  <a:txBody>
                    <a:bodyPr/>
                    <a:lstStyle/>
                    <a:p>
                      <a:pPr marL="0" marR="0" algn="l">
                        <a:spcBef>
                          <a:spcPts val="0"/>
                        </a:spcBef>
                        <a:spcAft>
                          <a:spcPts val="600"/>
                        </a:spcAft>
                      </a:pPr>
                      <a:r>
                        <a:rPr lang="en-US" sz="1800" dirty="0" smtClean="0">
                          <a:effectLst/>
                        </a:rPr>
                        <a:t>Special Coded </a:t>
                      </a:r>
                      <a:r>
                        <a:rPr lang="en-US" sz="1800" dirty="0">
                          <a:effectLst/>
                        </a:rPr>
                        <a:t>Dates (R)</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a:effectLst/>
                        </a:rPr>
                        <a:t>1434</a:t>
                      </a:r>
                      <a:endParaRPr lang="en-US" sz="32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a:effectLst/>
                        </a:rPr>
                        <a:t>22%</a:t>
                      </a:r>
                      <a:endParaRPr lang="en-US" sz="3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smtClean="0">
                          <a:effectLst/>
                          <a:latin typeface="+mj-lt"/>
                          <a:ea typeface="Times New Roman"/>
                        </a:rPr>
                        <a:t>75.7%</a:t>
                      </a:r>
                      <a:endParaRPr lang="en-US" sz="3200" dirty="0">
                        <a:effectLst/>
                        <a:latin typeface="+mj-lt"/>
                        <a:ea typeface="Times New Roman"/>
                      </a:endParaRPr>
                    </a:p>
                  </a:txBody>
                  <a:tcPr marL="68580" marR="68580" marT="0" marB="0"/>
                </a:tc>
                <a:tc>
                  <a:txBody>
                    <a:bodyPr/>
                    <a:lstStyle/>
                    <a:p>
                      <a:pPr marL="0" marR="0" algn="ctr">
                        <a:spcBef>
                          <a:spcPts val="0"/>
                        </a:spcBef>
                        <a:spcAft>
                          <a:spcPts val="600"/>
                        </a:spcAft>
                      </a:pPr>
                      <a:r>
                        <a:rPr lang="en-US" sz="3200" dirty="0">
                          <a:effectLst/>
                        </a:rPr>
                        <a:t>3</a:t>
                      </a:r>
                      <a:endParaRPr lang="en-US" sz="32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03433">
                <a:tc>
                  <a:txBody>
                    <a:bodyPr/>
                    <a:lstStyle/>
                    <a:p>
                      <a:pPr marL="0" marR="0" algn="l">
                        <a:spcBef>
                          <a:spcPts val="0"/>
                        </a:spcBef>
                        <a:spcAft>
                          <a:spcPts val="600"/>
                        </a:spcAft>
                      </a:pPr>
                      <a:r>
                        <a:rPr lang="en-US" sz="1800" dirty="0" smtClean="0">
                          <a:effectLst/>
                        </a:rPr>
                        <a:t>Associated</a:t>
                      </a:r>
                      <a:r>
                        <a:rPr lang="en-US" sz="1800" baseline="0" dirty="0" smtClean="0">
                          <a:effectLst/>
                        </a:rPr>
                        <a:t> </a:t>
                      </a:r>
                      <a:r>
                        <a:rPr lang="en-US" sz="1800" dirty="0" smtClean="0">
                          <a:effectLst/>
                        </a:rPr>
                        <a:t>Place </a:t>
                      </a:r>
                      <a:r>
                        <a:rPr lang="en-US" sz="1800" dirty="0">
                          <a:effectLst/>
                        </a:rPr>
                        <a:t>(R)</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a:effectLst/>
                        </a:rPr>
                        <a:t>250</a:t>
                      </a:r>
                      <a:endParaRPr lang="en-US" sz="3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a:effectLst/>
                        </a:rPr>
                        <a:t>3.8%</a:t>
                      </a:r>
                      <a:endParaRPr lang="en-US" sz="3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smtClean="0">
                          <a:effectLst/>
                          <a:latin typeface="+mj-lt"/>
                          <a:ea typeface="Times New Roman"/>
                        </a:rPr>
                        <a:t>13.2%</a:t>
                      </a:r>
                      <a:endParaRPr lang="en-US" sz="3200" dirty="0">
                        <a:effectLst/>
                        <a:latin typeface="+mj-lt"/>
                        <a:ea typeface="Times New Roman"/>
                      </a:endParaRPr>
                    </a:p>
                  </a:txBody>
                  <a:tcPr marL="68580" marR="68580" marT="0" marB="0"/>
                </a:tc>
                <a:tc>
                  <a:txBody>
                    <a:bodyPr/>
                    <a:lstStyle/>
                    <a:p>
                      <a:pPr marL="0" marR="0" algn="ctr">
                        <a:spcBef>
                          <a:spcPts val="0"/>
                        </a:spcBef>
                        <a:spcAft>
                          <a:spcPts val="600"/>
                        </a:spcAft>
                      </a:pPr>
                      <a:r>
                        <a:rPr lang="en-US" sz="3200" dirty="0">
                          <a:effectLst/>
                        </a:rPr>
                        <a:t>4</a:t>
                      </a:r>
                      <a:endParaRPr lang="en-US" sz="32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33183">
                <a:tc>
                  <a:txBody>
                    <a:bodyPr/>
                    <a:lstStyle/>
                    <a:p>
                      <a:pPr marL="0" marR="0" algn="l">
                        <a:spcBef>
                          <a:spcPts val="0"/>
                        </a:spcBef>
                        <a:spcAft>
                          <a:spcPts val="600"/>
                        </a:spcAft>
                      </a:pPr>
                      <a:r>
                        <a:rPr lang="en-US" sz="1800" dirty="0">
                          <a:effectLst/>
                        </a:rPr>
                        <a:t>Field of Activity (R)</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a:effectLst/>
                        </a:rPr>
                        <a:t>128</a:t>
                      </a:r>
                      <a:endParaRPr lang="en-US" sz="3200">
                        <a:effectLst/>
                        <a:latin typeface="Times New Roman"/>
                        <a:ea typeface="Times New Roman"/>
                      </a:endParaRPr>
                    </a:p>
                  </a:txBody>
                  <a:tcPr marL="68580" marR="68580" marT="0" marB="0"/>
                </a:tc>
                <a:tc>
                  <a:txBody>
                    <a:bodyPr/>
                    <a:lstStyle/>
                    <a:p>
                      <a:pPr marL="0" marR="0" algn="ctr">
                        <a:spcBef>
                          <a:spcPts val="0"/>
                        </a:spcBef>
                        <a:spcAft>
                          <a:spcPts val="600"/>
                        </a:spcAft>
                        <a:tabLst>
                          <a:tab pos="776605" algn="l"/>
                        </a:tabLst>
                      </a:pPr>
                      <a:r>
                        <a:rPr lang="en-US" sz="3200" dirty="0">
                          <a:effectLst/>
                        </a:rPr>
                        <a:t>2.0%</a:t>
                      </a:r>
                      <a:endParaRPr lang="en-US" sz="3200" dirty="0">
                        <a:effectLst/>
                        <a:latin typeface="Times New Roman"/>
                        <a:ea typeface="Times New Roman"/>
                      </a:endParaRPr>
                    </a:p>
                  </a:txBody>
                  <a:tcPr marL="68580" marR="68580" marT="0" marB="0"/>
                </a:tc>
                <a:tc>
                  <a:txBody>
                    <a:bodyPr/>
                    <a:lstStyle/>
                    <a:p>
                      <a:pPr marL="0" marR="0" algn="ctr">
                        <a:spcBef>
                          <a:spcPts val="0"/>
                        </a:spcBef>
                        <a:spcAft>
                          <a:spcPts val="600"/>
                        </a:spcAft>
                        <a:tabLst>
                          <a:tab pos="776605" algn="l"/>
                        </a:tabLst>
                      </a:pPr>
                      <a:r>
                        <a:rPr lang="en-US" sz="3200" dirty="0" smtClean="0">
                          <a:effectLst/>
                          <a:latin typeface="+mj-lt"/>
                          <a:ea typeface="Times New Roman"/>
                        </a:rPr>
                        <a:t>6.8%</a:t>
                      </a:r>
                      <a:endParaRPr lang="en-US" sz="3200" dirty="0">
                        <a:effectLst/>
                        <a:latin typeface="+mj-lt"/>
                        <a:ea typeface="Times New Roman"/>
                      </a:endParaRPr>
                    </a:p>
                  </a:txBody>
                  <a:tcPr marL="68580" marR="68580" marT="0" marB="0"/>
                </a:tc>
                <a:tc>
                  <a:txBody>
                    <a:bodyPr/>
                    <a:lstStyle/>
                    <a:p>
                      <a:pPr marL="0" marR="0" algn="ctr">
                        <a:spcBef>
                          <a:spcPts val="0"/>
                        </a:spcBef>
                        <a:spcAft>
                          <a:spcPts val="600"/>
                        </a:spcAft>
                      </a:pPr>
                      <a:r>
                        <a:rPr lang="en-US" sz="3200" dirty="0">
                          <a:effectLst/>
                        </a:rPr>
                        <a:t>4</a:t>
                      </a:r>
                      <a:endParaRPr lang="en-US" sz="32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92624">
                <a:tc>
                  <a:txBody>
                    <a:bodyPr/>
                    <a:lstStyle/>
                    <a:p>
                      <a:pPr marL="0" marR="0" algn="l">
                        <a:spcBef>
                          <a:spcPts val="0"/>
                        </a:spcBef>
                        <a:spcAft>
                          <a:spcPts val="600"/>
                        </a:spcAft>
                      </a:pPr>
                      <a:r>
                        <a:rPr lang="en-US" sz="1800" dirty="0">
                          <a:effectLst/>
                        </a:rPr>
                        <a:t>Associated Group (R) </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a:effectLst/>
                        </a:rPr>
                        <a:t>100</a:t>
                      </a:r>
                      <a:endParaRPr lang="en-US" sz="32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a:effectLst/>
                        </a:rPr>
                        <a:t>1.5%</a:t>
                      </a:r>
                      <a:endParaRPr lang="en-US" sz="3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smtClean="0">
                          <a:effectLst/>
                          <a:latin typeface="+mj-lt"/>
                          <a:ea typeface="Times New Roman"/>
                        </a:rPr>
                        <a:t>5.3%</a:t>
                      </a:r>
                      <a:endParaRPr lang="en-US" sz="3200" dirty="0">
                        <a:effectLst/>
                        <a:latin typeface="+mj-lt"/>
                        <a:ea typeface="Times New Roman"/>
                      </a:endParaRPr>
                    </a:p>
                  </a:txBody>
                  <a:tcPr marL="68580" marR="68580" marT="0" marB="0"/>
                </a:tc>
                <a:tc>
                  <a:txBody>
                    <a:bodyPr/>
                    <a:lstStyle/>
                    <a:p>
                      <a:pPr marL="0" marR="0" algn="ctr">
                        <a:spcBef>
                          <a:spcPts val="0"/>
                        </a:spcBef>
                        <a:spcAft>
                          <a:spcPts val="600"/>
                        </a:spcAft>
                      </a:pPr>
                      <a:r>
                        <a:rPr lang="en-US" sz="3200" dirty="0">
                          <a:effectLst/>
                        </a:rPr>
                        <a:t>22</a:t>
                      </a:r>
                      <a:endParaRPr lang="en-US" sz="32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33183">
                <a:tc>
                  <a:txBody>
                    <a:bodyPr/>
                    <a:lstStyle/>
                    <a:p>
                      <a:pPr marL="0" marR="0" algn="l">
                        <a:spcBef>
                          <a:spcPts val="0"/>
                        </a:spcBef>
                        <a:spcAft>
                          <a:spcPts val="600"/>
                        </a:spcAft>
                      </a:pPr>
                      <a:r>
                        <a:rPr lang="en-US" sz="1800" dirty="0">
                          <a:effectLst/>
                        </a:rPr>
                        <a:t>Occupation (R)</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a:effectLst/>
                        </a:rPr>
                        <a:t>289</a:t>
                      </a:r>
                      <a:endParaRPr lang="en-US" sz="32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a:effectLst/>
                        </a:rPr>
                        <a:t>4.4%</a:t>
                      </a:r>
                      <a:endParaRPr lang="en-US" sz="3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smtClean="0">
                          <a:effectLst/>
                          <a:latin typeface="+mj-lt"/>
                          <a:ea typeface="Times New Roman"/>
                        </a:rPr>
                        <a:t>15.3%</a:t>
                      </a:r>
                      <a:endParaRPr lang="en-US" sz="3200" dirty="0">
                        <a:effectLst/>
                        <a:latin typeface="+mj-lt"/>
                        <a:ea typeface="Times New Roman"/>
                      </a:endParaRPr>
                    </a:p>
                  </a:txBody>
                  <a:tcPr marL="68580" marR="68580" marT="0" marB="0"/>
                </a:tc>
                <a:tc>
                  <a:txBody>
                    <a:bodyPr/>
                    <a:lstStyle/>
                    <a:p>
                      <a:pPr marL="0" marR="0" algn="ctr">
                        <a:spcBef>
                          <a:spcPts val="0"/>
                        </a:spcBef>
                        <a:spcAft>
                          <a:spcPts val="600"/>
                        </a:spcAft>
                      </a:pPr>
                      <a:r>
                        <a:rPr lang="en-US" sz="3200" dirty="0">
                          <a:effectLst/>
                        </a:rPr>
                        <a:t>29</a:t>
                      </a:r>
                      <a:endParaRPr lang="en-US" sz="32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33183">
                <a:tc>
                  <a:txBody>
                    <a:bodyPr/>
                    <a:lstStyle/>
                    <a:p>
                      <a:pPr marL="0" marR="0" algn="l">
                        <a:spcBef>
                          <a:spcPts val="0"/>
                        </a:spcBef>
                        <a:spcAft>
                          <a:spcPts val="600"/>
                        </a:spcAft>
                      </a:pPr>
                      <a:r>
                        <a:rPr lang="en-US" sz="1800" dirty="0">
                          <a:effectLst/>
                        </a:rPr>
                        <a:t>Gender (R)</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a:effectLst/>
                        </a:rPr>
                        <a:t>318</a:t>
                      </a:r>
                      <a:endParaRPr lang="en-US" sz="32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a:effectLst/>
                        </a:rPr>
                        <a:t>4.9%</a:t>
                      </a:r>
                      <a:endParaRPr lang="en-US" sz="3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smtClean="0">
                          <a:effectLst/>
                          <a:latin typeface="+mj-lt"/>
                          <a:ea typeface="Times New Roman"/>
                        </a:rPr>
                        <a:t>16.8%</a:t>
                      </a:r>
                      <a:endParaRPr lang="en-US" sz="3200" dirty="0">
                        <a:effectLst/>
                        <a:latin typeface="+mj-lt"/>
                        <a:ea typeface="Times New Roman"/>
                      </a:endParaRPr>
                    </a:p>
                  </a:txBody>
                  <a:tcPr marL="68580" marR="68580" marT="0" marB="0"/>
                </a:tc>
                <a:tc>
                  <a:txBody>
                    <a:bodyPr/>
                    <a:lstStyle/>
                    <a:p>
                      <a:pPr marL="0" marR="0" algn="ctr">
                        <a:spcBef>
                          <a:spcPts val="0"/>
                        </a:spcBef>
                        <a:spcAft>
                          <a:spcPts val="600"/>
                        </a:spcAft>
                      </a:pPr>
                      <a:r>
                        <a:rPr lang="en-US" sz="3200" dirty="0">
                          <a:effectLst/>
                        </a:rPr>
                        <a:t>0</a:t>
                      </a:r>
                      <a:endParaRPr lang="en-US" sz="32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48492">
                <a:tc>
                  <a:txBody>
                    <a:bodyPr/>
                    <a:lstStyle/>
                    <a:p>
                      <a:pPr marL="0" marR="0" algn="l">
                        <a:spcBef>
                          <a:spcPts val="0"/>
                        </a:spcBef>
                        <a:spcAft>
                          <a:spcPts val="600"/>
                        </a:spcAft>
                      </a:pPr>
                      <a:r>
                        <a:rPr lang="en-US" sz="1800" dirty="0">
                          <a:effectLst/>
                        </a:rPr>
                        <a:t>Associated Language (R)</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a:effectLst/>
                        </a:rPr>
                        <a:t>248</a:t>
                      </a:r>
                      <a:endParaRPr lang="en-US" sz="32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a:effectLst/>
                        </a:rPr>
                        <a:t>3.8%</a:t>
                      </a:r>
                      <a:endParaRPr lang="en-US" sz="3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smtClean="0">
                          <a:effectLst/>
                          <a:latin typeface="+mj-lt"/>
                          <a:ea typeface="Times New Roman"/>
                        </a:rPr>
                        <a:t>13.1%</a:t>
                      </a:r>
                      <a:endParaRPr lang="en-US" sz="3200" dirty="0">
                        <a:effectLst/>
                        <a:latin typeface="+mj-lt"/>
                        <a:ea typeface="Times New Roman"/>
                      </a:endParaRPr>
                    </a:p>
                  </a:txBody>
                  <a:tcPr marL="68580" marR="68580" marT="0" marB="0"/>
                </a:tc>
                <a:tc>
                  <a:txBody>
                    <a:bodyPr/>
                    <a:lstStyle/>
                    <a:p>
                      <a:pPr marL="0" marR="0" algn="ctr">
                        <a:spcBef>
                          <a:spcPts val="0"/>
                        </a:spcBef>
                        <a:spcAft>
                          <a:spcPts val="600"/>
                        </a:spcAft>
                      </a:pPr>
                      <a:r>
                        <a:rPr lang="en-US" sz="3200" dirty="0">
                          <a:effectLst/>
                        </a:rPr>
                        <a:t>n/a</a:t>
                      </a:r>
                      <a:endParaRPr lang="en-US" sz="32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66479">
                <a:tc>
                  <a:txBody>
                    <a:bodyPr/>
                    <a:lstStyle/>
                    <a:p>
                      <a:pPr marL="0" marR="0" algn="l">
                        <a:spcBef>
                          <a:spcPts val="0"/>
                        </a:spcBef>
                        <a:spcAft>
                          <a:spcPts val="600"/>
                        </a:spcAft>
                      </a:pPr>
                      <a:r>
                        <a:rPr lang="en-US" sz="1800" dirty="0">
                          <a:effectLst/>
                        </a:rPr>
                        <a:t>Fuller Form of Personal Name (R)</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a:effectLst/>
                        </a:rPr>
                        <a:t>116</a:t>
                      </a:r>
                      <a:endParaRPr lang="en-US" sz="32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a:effectLst/>
                        </a:rPr>
                        <a:t>1.8%</a:t>
                      </a:r>
                      <a:endParaRPr lang="en-US" sz="3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smtClean="0">
                          <a:effectLst/>
                          <a:latin typeface="+mj-lt"/>
                          <a:ea typeface="Times New Roman"/>
                        </a:rPr>
                        <a:t>6.1%</a:t>
                      </a:r>
                      <a:endParaRPr lang="en-US" sz="3200" dirty="0">
                        <a:effectLst/>
                        <a:latin typeface="+mj-lt"/>
                        <a:ea typeface="Times New Roman"/>
                      </a:endParaRPr>
                    </a:p>
                  </a:txBody>
                  <a:tcPr marL="68580" marR="68580" marT="0" marB="0"/>
                </a:tc>
                <a:tc>
                  <a:txBody>
                    <a:bodyPr/>
                    <a:lstStyle/>
                    <a:p>
                      <a:pPr marL="0" marR="0" algn="ctr">
                        <a:spcBef>
                          <a:spcPts val="0"/>
                        </a:spcBef>
                        <a:spcAft>
                          <a:spcPts val="600"/>
                        </a:spcAft>
                      </a:pPr>
                      <a:r>
                        <a:rPr lang="en-US" sz="3200" dirty="0">
                          <a:effectLst/>
                        </a:rPr>
                        <a:t>n/a</a:t>
                      </a:r>
                      <a:endParaRPr lang="en-US" sz="32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810582">
                <a:tc>
                  <a:txBody>
                    <a:bodyPr/>
                    <a:lstStyle/>
                    <a:p>
                      <a:pPr marL="0" marR="0" algn="l">
                        <a:spcBef>
                          <a:spcPts val="0"/>
                        </a:spcBef>
                        <a:spcAft>
                          <a:spcPts val="600"/>
                        </a:spcAft>
                      </a:pPr>
                      <a:r>
                        <a:rPr lang="en-US" sz="1800" dirty="0">
                          <a:effectLst/>
                        </a:rPr>
                        <a:t>Biographical or Historical Data </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a:effectLst/>
                        </a:rPr>
                        <a:t>1393</a:t>
                      </a:r>
                      <a:endParaRPr lang="en-US" sz="32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a:effectLst/>
                        </a:rPr>
                        <a:t>21.4%</a:t>
                      </a:r>
                      <a:endParaRPr lang="en-US" sz="3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3200" dirty="0" smtClean="0">
                          <a:effectLst/>
                          <a:latin typeface="+mj-lt"/>
                          <a:ea typeface="Times New Roman"/>
                        </a:rPr>
                        <a:t>73.5%</a:t>
                      </a:r>
                      <a:endParaRPr lang="en-US" sz="3200" dirty="0">
                        <a:effectLst/>
                        <a:latin typeface="+mj-lt"/>
                        <a:ea typeface="Times New Roman"/>
                      </a:endParaRPr>
                    </a:p>
                  </a:txBody>
                  <a:tcPr marL="68580" marR="68580" marT="0" marB="0"/>
                </a:tc>
                <a:tc>
                  <a:txBody>
                    <a:bodyPr/>
                    <a:lstStyle/>
                    <a:p>
                      <a:pPr marL="0" marR="0" algn="ctr">
                        <a:spcBef>
                          <a:spcPts val="0"/>
                        </a:spcBef>
                        <a:spcAft>
                          <a:spcPts val="600"/>
                        </a:spcAft>
                      </a:pPr>
                      <a:r>
                        <a:rPr lang="en-US" sz="3200" dirty="0">
                          <a:effectLst/>
                        </a:rPr>
                        <a:t>n/a</a:t>
                      </a:r>
                      <a:endParaRPr lang="en-US" sz="32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860447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Almost ¾ of records with content had values in the fields that have been in existence longer than 6 months</a:t>
            </a:r>
          </a:p>
          <a:p>
            <a:r>
              <a:rPr lang="en-US" dirty="0" smtClean="0"/>
              <a:t>Of the new fields, not much data has been provided</a:t>
            </a:r>
          </a:p>
          <a:p>
            <a:r>
              <a:rPr lang="en-US" dirty="0" smtClean="0"/>
              <a:t>Our future ability to group materials </a:t>
            </a:r>
            <a:r>
              <a:rPr lang="en-US" dirty="0"/>
              <a:t>b</a:t>
            </a:r>
            <a:r>
              <a:rPr lang="en-US" dirty="0" smtClean="0"/>
              <a:t>y attributes of their authors is severely limited</a:t>
            </a:r>
          </a:p>
          <a:p>
            <a:pPr lvl="1"/>
            <a:r>
              <a:rPr lang="en-US" dirty="0" smtClean="0"/>
              <a:t>Grouping all writings of </a:t>
            </a:r>
          </a:p>
          <a:p>
            <a:pPr lvl="2"/>
            <a:r>
              <a:rPr lang="en-US" dirty="0" smtClean="0"/>
              <a:t>Nobel laureates in physics</a:t>
            </a:r>
          </a:p>
          <a:p>
            <a:pPr lvl="2"/>
            <a:r>
              <a:rPr lang="en-US" dirty="0" smtClean="0"/>
              <a:t>Female poets living in England during the renaissance</a:t>
            </a:r>
          </a:p>
          <a:p>
            <a:pPr lvl="2"/>
            <a:r>
              <a:rPr lang="en-US" dirty="0" smtClean="0"/>
              <a:t>Young transgender individuals</a:t>
            </a:r>
          </a:p>
          <a:p>
            <a:pPr lvl="1"/>
            <a:endParaRPr lang="en-US" dirty="0" smtClean="0"/>
          </a:p>
          <a:p>
            <a:endParaRPr lang="en-US" dirty="0"/>
          </a:p>
        </p:txBody>
      </p:sp>
    </p:spTree>
    <p:extLst>
      <p:ext uri="{BB962C8B-B14F-4D97-AF65-F5344CB8AC3E}">
        <p14:creationId xmlns:p14="http://schemas.microsoft.com/office/powerpoint/2010/main" val="250993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01" y="152400"/>
            <a:ext cx="8649299" cy="589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3400" y="6248400"/>
            <a:ext cx="8077200" cy="646331"/>
          </a:xfrm>
          <a:prstGeom prst="rect">
            <a:avLst/>
          </a:prstGeom>
          <a:noFill/>
        </p:spPr>
        <p:txBody>
          <a:bodyPr wrap="square" rtlCol="0">
            <a:spAutoFit/>
          </a:bodyPr>
          <a:lstStyle/>
          <a:p>
            <a:r>
              <a:rPr lang="en-US" i="1" dirty="0" smtClean="0"/>
              <a:t>The Death of Chatterton</a:t>
            </a:r>
            <a:r>
              <a:rPr lang="en-US" dirty="0" smtClean="0"/>
              <a:t>, 1856, by Henry Wallis </a:t>
            </a:r>
          </a:p>
          <a:p>
            <a:r>
              <a:rPr lang="en-US" i="1" dirty="0" smtClean="0">
                <a:hlinkClick r:id="rId3"/>
              </a:rPr>
              <a:t>http://upload.wikimedia.org/wikipedia/commons/5/54/Chatterton.jpg</a:t>
            </a:r>
            <a:r>
              <a:rPr lang="en-US" i="1" dirty="0" smtClean="0"/>
              <a:t> </a:t>
            </a:r>
            <a:endParaRPr lang="en-US" dirty="0"/>
          </a:p>
        </p:txBody>
      </p:sp>
    </p:spTree>
    <p:extLst>
      <p:ext uri="{BB962C8B-B14F-4D97-AF65-F5344CB8AC3E}">
        <p14:creationId xmlns:p14="http://schemas.microsoft.com/office/powerpoint/2010/main" val="791123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8106"/>
            <a:ext cx="8915400" cy="822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87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Until we can decide what </a:t>
            </a:r>
            <a:r>
              <a:rPr lang="en-US" i="1" dirty="0" smtClean="0"/>
              <a:t>authorship </a:t>
            </a:r>
            <a:r>
              <a:rPr lang="en-US" dirty="0" smtClean="0"/>
              <a:t>means today, it will be difficult to provide meaningful access to library materials</a:t>
            </a:r>
          </a:p>
          <a:p>
            <a:r>
              <a:rPr lang="en-US" dirty="0" smtClean="0"/>
              <a:t>As publishing evolves and authorship becomes more intellectually diffuse, the role of the library (</a:t>
            </a:r>
            <a:r>
              <a:rPr lang="en-US" smtClean="0"/>
              <a:t>and publishing) will </a:t>
            </a:r>
            <a:r>
              <a:rPr lang="en-US" dirty="0" smtClean="0"/>
              <a:t>have to adapt</a:t>
            </a:r>
          </a:p>
          <a:p>
            <a:endParaRPr lang="en-US" dirty="0"/>
          </a:p>
        </p:txBody>
      </p:sp>
    </p:spTree>
    <p:extLst>
      <p:ext uri="{BB962C8B-B14F-4D97-AF65-F5344CB8AC3E}">
        <p14:creationId xmlns:p14="http://schemas.microsoft.com/office/powerpoint/2010/main" val="278806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Authorship</a:t>
            </a:r>
            <a:endParaRPr lang="en-US" dirty="0" smtClean="0"/>
          </a:p>
          <a:p>
            <a:pPr lvl="1"/>
            <a:r>
              <a:rPr lang="en-US" dirty="0" smtClean="0"/>
              <a:t>Issues of convergence</a:t>
            </a:r>
          </a:p>
          <a:p>
            <a:r>
              <a:rPr lang="en-US" dirty="0" smtClean="0"/>
              <a:t>Publishing</a:t>
            </a:r>
            <a:endParaRPr lang="en-US" dirty="0" smtClean="0"/>
          </a:p>
          <a:p>
            <a:pPr lvl="1"/>
            <a:r>
              <a:rPr lang="en-US" dirty="0" smtClean="0"/>
              <a:t>Issues in </a:t>
            </a:r>
            <a:r>
              <a:rPr lang="en-US" dirty="0" smtClean="0"/>
              <a:t>self-publishing</a:t>
            </a:r>
          </a:p>
          <a:p>
            <a:r>
              <a:rPr lang="en-US" dirty="0" smtClean="0"/>
              <a:t>Organization of information</a:t>
            </a:r>
          </a:p>
          <a:p>
            <a:pPr lvl="1"/>
            <a:r>
              <a:rPr lang="en-US" dirty="0" smtClean="0"/>
              <a:t>Issues of access to materials via “authors”</a:t>
            </a:r>
          </a:p>
          <a:p>
            <a:pPr lvl="1"/>
            <a:endParaRPr lang="en-US" dirty="0" smtClean="0"/>
          </a:p>
        </p:txBody>
      </p:sp>
    </p:spTree>
    <p:extLst>
      <p:ext uri="{BB962C8B-B14F-4D97-AF65-F5344CB8AC3E}">
        <p14:creationId xmlns:p14="http://schemas.microsoft.com/office/powerpoint/2010/main" val="320795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Authorship</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628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authorship?</a:t>
            </a:r>
            <a:endParaRPr lang="en-US" dirty="0"/>
          </a:p>
        </p:txBody>
      </p:sp>
      <p:sp>
        <p:nvSpPr>
          <p:cNvPr id="3" name="Content Placeholder 2"/>
          <p:cNvSpPr>
            <a:spLocks noGrp="1"/>
          </p:cNvSpPr>
          <p:nvPr>
            <p:ph idx="1"/>
          </p:nvPr>
        </p:nvSpPr>
        <p:spPr/>
        <p:txBody>
          <a:bodyPr>
            <a:normAutofit fontScale="70000" lnSpcReduction="20000"/>
          </a:bodyPr>
          <a:lstStyle/>
          <a:p>
            <a:r>
              <a:rPr lang="en-US" sz="3400" dirty="0" smtClean="0"/>
              <a:t>Barbour </a:t>
            </a:r>
            <a:r>
              <a:rPr lang="en-US" sz="3400" dirty="0"/>
              <a:t>thinks the current meaning of authorship is worthless, it is being exploited and gamed and doesn’t encompass the full scholarly spectrum (e.g. blogs, reviews, tweets). We need to rethink authorship in the digital age and not just technically. Robust definitions that are portable across specialties and methods for attribution at different levels need to be developed. The time has come to “throw out the term ‘author’”. </a:t>
            </a:r>
            <a:endParaRPr lang="en-US" dirty="0" smtClean="0"/>
          </a:p>
          <a:p>
            <a:endParaRPr lang="en-US" dirty="0"/>
          </a:p>
          <a:p>
            <a:pPr marL="36576" indent="0">
              <a:buNone/>
            </a:pPr>
            <a:endParaRPr lang="en-US" sz="2900" dirty="0" smtClean="0"/>
          </a:p>
          <a:p>
            <a:pPr marL="36576" indent="0">
              <a:buNone/>
            </a:pPr>
            <a:r>
              <a:rPr lang="en-US" sz="2900" dirty="0" smtClean="0"/>
              <a:t>IWCSA </a:t>
            </a:r>
            <a:r>
              <a:rPr lang="en-US" sz="2900" dirty="0"/>
              <a:t>Report (2012). </a:t>
            </a:r>
            <a:r>
              <a:rPr lang="en-US" sz="2900" i="1" dirty="0"/>
              <a:t>Report on the International Workshop on </a:t>
            </a:r>
            <a:r>
              <a:rPr lang="en-US" sz="2900" i="1" dirty="0" err="1"/>
              <a:t>Contributorship</a:t>
            </a:r>
            <a:r>
              <a:rPr lang="en-US" sz="2900" i="1" dirty="0"/>
              <a:t> and Scholarly</a:t>
            </a:r>
            <a:r>
              <a:rPr lang="en-US" sz="2900" b="1" i="1" dirty="0"/>
              <a:t> </a:t>
            </a:r>
            <a:r>
              <a:rPr lang="en-US" sz="2900" i="1" dirty="0"/>
              <a:t>Attribution, May 16, 2012</a:t>
            </a:r>
            <a:r>
              <a:rPr lang="en-US" sz="2900" dirty="0"/>
              <a:t>. Harvard University and the </a:t>
            </a:r>
            <a:r>
              <a:rPr lang="en-US" sz="2900" dirty="0" err="1"/>
              <a:t>Wellcome</a:t>
            </a:r>
            <a:r>
              <a:rPr lang="en-US" sz="2900" dirty="0"/>
              <a:t> Trust. </a:t>
            </a:r>
            <a:r>
              <a:rPr lang="en-US" sz="2900" dirty="0">
                <a:hlinkClick r:id="rId2"/>
              </a:rPr>
              <a:t>http://</a:t>
            </a:r>
            <a:r>
              <a:rPr lang="en-US" sz="2900" dirty="0" smtClean="0">
                <a:hlinkClick r:id="rId2"/>
              </a:rPr>
              <a:t>projects.iq.harvard.edu/attribution_workshop</a:t>
            </a:r>
            <a:r>
              <a:rPr lang="en-US" sz="2900" dirty="0" smtClean="0"/>
              <a:t> </a:t>
            </a:r>
            <a:endParaRPr lang="en-US" sz="2900" dirty="0"/>
          </a:p>
          <a:p>
            <a:endParaRPr lang="en-US" dirty="0"/>
          </a:p>
        </p:txBody>
      </p:sp>
    </p:spTree>
    <p:extLst>
      <p:ext uri="{BB962C8B-B14F-4D97-AF65-F5344CB8AC3E}">
        <p14:creationId xmlns:p14="http://schemas.microsoft.com/office/powerpoint/2010/main" val="57757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notion of </a:t>
            </a:r>
            <a:r>
              <a:rPr lang="en-US" i="1" dirty="0" smtClean="0"/>
              <a:t>authorship </a:t>
            </a:r>
            <a:r>
              <a:rPr lang="en-US" dirty="0" smtClean="0"/>
              <a:t>over time</a:t>
            </a:r>
            <a:endParaRPr lang="en-US" i="1" dirty="0"/>
          </a:p>
        </p:txBody>
      </p:sp>
      <p:sp>
        <p:nvSpPr>
          <p:cNvPr id="3" name="Content Placeholder 2"/>
          <p:cNvSpPr>
            <a:spLocks noGrp="1"/>
          </p:cNvSpPr>
          <p:nvPr>
            <p:ph idx="1"/>
          </p:nvPr>
        </p:nvSpPr>
        <p:spPr/>
        <p:txBody>
          <a:bodyPr>
            <a:normAutofit fontScale="92500" lnSpcReduction="10000"/>
          </a:bodyPr>
          <a:lstStyle/>
          <a:p>
            <a:r>
              <a:rPr lang="en-US" dirty="0"/>
              <a:t>Authors and not titles are through modern history the focus of western bibliography, with “attribution of a given text to a known ancient authority [being] essential to determining the text’s veracity” in the middle ages.  </a:t>
            </a:r>
            <a:endParaRPr lang="en-US" dirty="0" smtClean="0"/>
          </a:p>
          <a:p>
            <a:r>
              <a:rPr lang="en-US" dirty="0" smtClean="0"/>
              <a:t>Think about how we cite references in our bibliography as an example… </a:t>
            </a:r>
          </a:p>
          <a:p>
            <a:pPr marL="36576" indent="0">
              <a:buNone/>
            </a:pPr>
            <a:endParaRPr lang="en-US" dirty="0" smtClean="0"/>
          </a:p>
          <a:p>
            <a:pPr marL="36576" indent="0">
              <a:buNone/>
            </a:pPr>
            <a:endParaRPr lang="en-US" dirty="0"/>
          </a:p>
          <a:p>
            <a:pPr marL="36576" indent="0">
              <a:buNone/>
            </a:pPr>
            <a:r>
              <a:rPr lang="en-US" sz="2200" dirty="0" smtClean="0"/>
              <a:t>(</a:t>
            </a:r>
            <a:r>
              <a:rPr lang="en-US" sz="2200" dirty="0"/>
              <a:t>Koppel, </a:t>
            </a:r>
            <a:r>
              <a:rPr lang="en-US" sz="2200" dirty="0" err="1"/>
              <a:t>Schler</a:t>
            </a:r>
            <a:r>
              <a:rPr lang="en-US" sz="2200" dirty="0"/>
              <a:t>, &amp; </a:t>
            </a:r>
            <a:r>
              <a:rPr lang="en-US" sz="2200" dirty="0" err="1"/>
              <a:t>Argamon</a:t>
            </a:r>
            <a:r>
              <a:rPr lang="en-US" sz="2200" dirty="0"/>
              <a:t>, 2008, p. 9).</a:t>
            </a:r>
          </a:p>
          <a:p>
            <a:endParaRPr lang="en-US" dirty="0"/>
          </a:p>
        </p:txBody>
      </p:sp>
    </p:spTree>
    <p:extLst>
      <p:ext uri="{BB962C8B-B14F-4D97-AF65-F5344CB8AC3E}">
        <p14:creationId xmlns:p14="http://schemas.microsoft.com/office/powerpoint/2010/main" val="231358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notion of </a:t>
            </a:r>
            <a:r>
              <a:rPr lang="en-US" i="1" dirty="0"/>
              <a:t>authorship </a:t>
            </a:r>
            <a:r>
              <a:rPr lang="en-US" dirty="0"/>
              <a:t>over time</a:t>
            </a:r>
          </a:p>
        </p:txBody>
      </p:sp>
      <p:sp>
        <p:nvSpPr>
          <p:cNvPr id="3" name="Content Placeholder 2"/>
          <p:cNvSpPr>
            <a:spLocks noGrp="1"/>
          </p:cNvSpPr>
          <p:nvPr>
            <p:ph idx="1"/>
          </p:nvPr>
        </p:nvSpPr>
        <p:spPr>
          <a:xfrm>
            <a:off x="457200" y="1600200"/>
            <a:ext cx="7467600" cy="4953000"/>
          </a:xfrm>
        </p:spPr>
        <p:txBody>
          <a:bodyPr>
            <a:normAutofit fontScale="55000" lnSpcReduction="20000"/>
          </a:bodyPr>
          <a:lstStyle/>
          <a:p>
            <a:r>
              <a:rPr lang="en-US" sz="4400" dirty="0" smtClean="0"/>
              <a:t>In </a:t>
            </a:r>
            <a:r>
              <a:rPr lang="en-US" sz="4400" dirty="0"/>
              <a:t>general we can say that, long after the invention of printing, there was no such thing as an “author” in the modern sense of the term. Even if the term “author” (</a:t>
            </a:r>
            <a:r>
              <a:rPr lang="en-US" sz="4400" i="1" dirty="0" err="1"/>
              <a:t>autheur</a:t>
            </a:r>
            <a:r>
              <a:rPr lang="en-US" sz="4400" dirty="0"/>
              <a:t> in Latin and </a:t>
            </a:r>
            <a:r>
              <a:rPr lang="en-US" sz="4400" i="1" dirty="0"/>
              <a:t>auteur</a:t>
            </a:r>
            <a:r>
              <a:rPr lang="en-US" sz="4400" dirty="0"/>
              <a:t> in French, according to Cynthia Brown) began to appear as early as the sixteenth century, it retained the medieval connotations of “authority” and “actor,” as opposed to “genius” or “subjectivity,” until the late eighteenth or early nineteenth century (even in America, according to </a:t>
            </a:r>
            <a:r>
              <a:rPr lang="en-US" sz="4400" dirty="0" err="1"/>
              <a:t>Grantland</a:t>
            </a:r>
            <a:r>
              <a:rPr lang="en-US" sz="4400" dirty="0"/>
              <a:t> Rice</a:t>
            </a:r>
            <a:r>
              <a:rPr lang="en-US" sz="4400" dirty="0" smtClean="0"/>
              <a:t>).</a:t>
            </a:r>
            <a:endParaRPr lang="en-US" sz="4400" dirty="0"/>
          </a:p>
          <a:p>
            <a:pPr marL="36576" indent="0">
              <a:buNone/>
            </a:pPr>
            <a:endParaRPr lang="en-US" dirty="0" smtClean="0"/>
          </a:p>
          <a:p>
            <a:pPr marL="36576" indent="0">
              <a:buNone/>
            </a:pPr>
            <a:endParaRPr lang="en-US" dirty="0"/>
          </a:p>
          <a:p>
            <a:pPr marL="36576" indent="0">
              <a:buNone/>
            </a:pPr>
            <a:endParaRPr lang="en-US" dirty="0" smtClean="0"/>
          </a:p>
          <a:p>
            <a:endParaRPr lang="en-US" dirty="0"/>
          </a:p>
          <a:p>
            <a:pPr marL="0" indent="0">
              <a:buNone/>
            </a:pPr>
            <a:r>
              <a:rPr lang="en-US" sz="2300" dirty="0" smtClean="0"/>
              <a:t>Christine </a:t>
            </a:r>
            <a:r>
              <a:rPr lang="en-US" sz="2300" dirty="0"/>
              <a:t>Haynes, “Reassessing ‘Genius’ in Studies of Authorship: The State of the Discipline,” </a:t>
            </a:r>
            <a:r>
              <a:rPr lang="en-US" sz="2300" i="1" dirty="0"/>
              <a:t>Book History</a:t>
            </a:r>
            <a:r>
              <a:rPr lang="en-US" sz="2300" dirty="0"/>
              <a:t>, 8 (2005) 287-320, p. 310.  Citing Rice, Transformation of Authorship in America, 5–6 and 53. </a:t>
            </a:r>
            <a:r>
              <a:rPr lang="en-US" sz="2300" dirty="0" err="1"/>
              <a:t>Masten’s</a:t>
            </a:r>
            <a:r>
              <a:rPr lang="en-US" sz="2300" dirty="0"/>
              <a:t> Textual Intercourse provides a clear discussion of the overlapping meanings of “author” in early modern England, 64–66.</a:t>
            </a:r>
          </a:p>
          <a:p>
            <a:endParaRPr lang="en-US" dirty="0"/>
          </a:p>
        </p:txBody>
      </p:sp>
    </p:spTree>
    <p:extLst>
      <p:ext uri="{BB962C8B-B14F-4D97-AF65-F5344CB8AC3E}">
        <p14:creationId xmlns:p14="http://schemas.microsoft.com/office/powerpoint/2010/main" val="154219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fluid notion of </a:t>
            </a:r>
            <a:r>
              <a:rPr lang="en-US" i="1" dirty="0" smtClean="0"/>
              <a:t>authorship</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t>Even in this period of genius associated with authorship, there was the expectation that dandy authors outlined ideas, and that their servants would write out the text while they were out </a:t>
            </a:r>
          </a:p>
          <a:p>
            <a:pPr lvl="1"/>
            <a:r>
              <a:rPr lang="en-US" dirty="0" smtClean="0"/>
              <a:t>Stendhal as an example</a:t>
            </a:r>
          </a:p>
          <a:p>
            <a:r>
              <a:rPr lang="en-US" dirty="0" smtClean="0"/>
              <a:t>Additionally, editors have been playing a primary role in the shaping of fiction during that same time period.</a:t>
            </a:r>
          </a:p>
          <a:p>
            <a:pPr lvl="1"/>
            <a:r>
              <a:rPr lang="en-US" dirty="0" smtClean="0"/>
              <a:t>Those editors are generally associated with the publishing industry and the process of publication</a:t>
            </a:r>
            <a:endParaRPr lang="en-US" dirty="0"/>
          </a:p>
        </p:txBody>
      </p:sp>
    </p:spTree>
    <p:extLst>
      <p:ext uri="{BB962C8B-B14F-4D97-AF65-F5344CB8AC3E}">
        <p14:creationId xmlns:p14="http://schemas.microsoft.com/office/powerpoint/2010/main" val="1678605638"/>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279</TotalTime>
  <Words>1875</Words>
  <Application>Microsoft Office PowerPoint</Application>
  <PresentationFormat>On-screen Show (4:3)</PresentationFormat>
  <Paragraphs>250</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Technic</vt:lpstr>
      <vt:lpstr>The Complexities of Authorship  Heather Lea Moulaison, PhD</vt:lpstr>
      <vt:lpstr>Author as (tortured, solitary) genius</vt:lpstr>
      <vt:lpstr>PowerPoint Presentation</vt:lpstr>
      <vt:lpstr>Agenda</vt:lpstr>
      <vt:lpstr>Authorship</vt:lpstr>
      <vt:lpstr>What is authorship?</vt:lpstr>
      <vt:lpstr>The notion of authorship over time</vt:lpstr>
      <vt:lpstr>The notion of authorship over time</vt:lpstr>
      <vt:lpstr>The fluid notion of authorship</vt:lpstr>
      <vt:lpstr>Convergence culture</vt:lpstr>
      <vt:lpstr>Authorship’s evolution in the age of convergence</vt:lpstr>
      <vt:lpstr>Publishing</vt:lpstr>
      <vt:lpstr>What’s in a name?</vt:lpstr>
      <vt:lpstr>Author services</vt:lpstr>
      <vt:lpstr>The rise of self-publishing</vt:lpstr>
      <vt:lpstr>PowerPoint Presentation</vt:lpstr>
      <vt:lpstr>Organization of Information</vt:lpstr>
      <vt:lpstr>Principles of library access</vt:lpstr>
      <vt:lpstr>In the bibliographic universe, </vt:lpstr>
      <vt:lpstr>FRBR Group 1 Entities</vt:lpstr>
      <vt:lpstr>New approaches to the bibliographic universe</vt:lpstr>
      <vt:lpstr>Functional Requirements for Authority Data (FRAD)</vt:lpstr>
      <vt:lpstr>Fields in author records (in libraries)</vt:lpstr>
      <vt:lpstr>Authorship in digital systems</vt:lpstr>
      <vt:lpstr>Wikipedia permits the addition non-traditional attributes:</vt:lpstr>
      <vt:lpstr>Study of author data in MERLIN</vt:lpstr>
      <vt:lpstr>Preliminary results</vt:lpstr>
      <vt:lpstr>PowerPoint Presentation</vt:lpstr>
      <vt:lpstr>Discussion</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Complexities of Authorship</dc:title>
  <dc:creator>Heather Lea Moulaison</dc:creator>
  <cp:lastModifiedBy>Heather Lea Moulaison</cp:lastModifiedBy>
  <cp:revision>19</cp:revision>
  <dcterms:created xsi:type="dcterms:W3CDTF">2013-09-30T18:31:07Z</dcterms:created>
  <dcterms:modified xsi:type="dcterms:W3CDTF">2013-10-03T16:35:16Z</dcterms:modified>
</cp:coreProperties>
</file>